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0"/>
  </p:notesMasterIdLst>
  <p:sldIdLst>
    <p:sldId id="256" r:id="rId2"/>
    <p:sldId id="259" r:id="rId3"/>
    <p:sldId id="258" r:id="rId4"/>
    <p:sldId id="260" r:id="rId5"/>
    <p:sldId id="261" r:id="rId6"/>
    <p:sldId id="262" r:id="rId7"/>
    <p:sldId id="264" r:id="rId8"/>
    <p:sldId id="265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9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notesMaster" Target="notesMasters/notesMaster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65E85A-9F89-4092-A019-0C113215099E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89C483-66F1-4C24-8EF1-A7A9A8FD5B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477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9C483-66F1-4C24-8EF1-A7A9A8FD5B7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728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CDEE2-70A0-4491-98DD-8BB87DF6175B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A22FA-F976-4CA4-8B5A-6BBEF2F615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162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CDEE2-70A0-4491-98DD-8BB87DF6175B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A22FA-F976-4CA4-8B5A-6BBEF2F615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9200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CDEE2-70A0-4491-98DD-8BB87DF6175B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A22FA-F976-4CA4-8B5A-6BBEF2F61590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68876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CDEE2-70A0-4491-98DD-8BB87DF6175B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A22FA-F976-4CA4-8B5A-6BBEF2F615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6289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CDEE2-70A0-4491-98DD-8BB87DF6175B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A22FA-F976-4CA4-8B5A-6BBEF2F6159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145043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CDEE2-70A0-4491-98DD-8BB87DF6175B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A22FA-F976-4CA4-8B5A-6BBEF2F615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36141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CDEE2-70A0-4491-98DD-8BB87DF6175B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A22FA-F976-4CA4-8B5A-6BBEF2F615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07462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CDEE2-70A0-4491-98DD-8BB87DF6175B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A22FA-F976-4CA4-8B5A-6BBEF2F615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2873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CDEE2-70A0-4491-98DD-8BB87DF6175B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A22FA-F976-4CA4-8B5A-6BBEF2F615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570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CDEE2-70A0-4491-98DD-8BB87DF6175B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A22FA-F976-4CA4-8B5A-6BBEF2F615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774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CDEE2-70A0-4491-98DD-8BB87DF6175B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A22FA-F976-4CA4-8B5A-6BBEF2F615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7472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CDEE2-70A0-4491-98DD-8BB87DF6175B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A22FA-F976-4CA4-8B5A-6BBEF2F615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886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CDEE2-70A0-4491-98DD-8BB87DF6175B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A22FA-F976-4CA4-8B5A-6BBEF2F615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6141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CDEE2-70A0-4491-98DD-8BB87DF6175B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A22FA-F976-4CA4-8B5A-6BBEF2F615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756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CDEE2-70A0-4491-98DD-8BB87DF6175B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A22FA-F976-4CA4-8B5A-6BBEF2F615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2479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CDEE2-70A0-4491-98DD-8BB87DF6175B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A22FA-F976-4CA4-8B5A-6BBEF2F615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5788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CDEE2-70A0-4491-98DD-8BB87DF6175B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9BA22FA-F976-4CA4-8B5A-6BBEF2F615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4410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adilet.zan.kz/kaz/docs/V2300033271#z86" TargetMode="External" /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абличка 3"/>
          <p:cNvSpPr/>
          <p:nvPr/>
        </p:nvSpPr>
        <p:spPr>
          <a:xfrm>
            <a:off x="588177" y="904633"/>
            <a:ext cx="9033963" cy="1729244"/>
          </a:xfrm>
          <a:prstGeom prst="plaqu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 беру ұйымдарының әлеуметтік педагогтердің  қызметін әдістемелік қамтамасыз ету.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абличка 4"/>
          <p:cNvSpPr/>
          <p:nvPr/>
        </p:nvSpPr>
        <p:spPr>
          <a:xfrm>
            <a:off x="588177" y="3223957"/>
            <a:ext cx="9229792" cy="1895053"/>
          </a:xfrm>
          <a:prstGeom prst="plaqu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Методическое сопровождение деятельности социального педагога  организации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2590593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 со стрелкой вниз 3"/>
          <p:cNvSpPr/>
          <p:nvPr/>
        </p:nvSpPr>
        <p:spPr>
          <a:xfrm>
            <a:off x="646546" y="286328"/>
            <a:ext cx="8756073" cy="645325"/>
          </a:xfrm>
          <a:prstGeom prst="downArrow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Нормативная база социальных педагогов организаций образования</a:t>
            </a:r>
            <a:endParaRPr lang="ru-RU" sz="16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0945" y="931653"/>
            <a:ext cx="967256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Допустимо использование электронного формата Нормативно- правовых документов,  находящихся в свободном доступе на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Әділет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РК и  на сайте организации образования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1.Конвенция  о правах ребенка РК.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2.Закон РК  «О правах ребенка в Республике Казахстан»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Конституция РК.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4.Закон о браке и семье.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5.Закон об образовании РК.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6.Закон о статусе педагога РК.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Правила деятельности психологической службы в организациях среднего образования РК № 377 от 25.08.2022г.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Методические рекомендации к порядку деятельности психологической службы в организациях среднего образования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Приказ Министра просвещения Республики Казахстан от 07.08.2023 </a:t>
            </a:r>
            <a:r>
              <a:rPr lang="ru-RU" sz="1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№ 248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О внесении изменений в приказ Министра образования и науки Республики Казахстан от 6 апреля 2020 года № 130 "Об утверждении Перечня документов, обязательных для ведения педагогами организаций дошкольного воспитания и обучения, среднего, специального, дополнительного, технического и профессионального,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послесреднего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образования и их формы"</a:t>
            </a:r>
          </a:p>
          <a:p>
            <a:pPr fontAlgn="base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10.Приказ № 398 Министра просвещения Республики Казахстан от 28 декабря 2023 года «О внесении изменения в приказ Министра просвещения РК от 3 марта 2023 года № 61 «Об утверждении Методических рекомендаций по ведению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внутришкольного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учета в организациях образования»</a:t>
            </a:r>
          </a:p>
          <a:p>
            <a:pPr fontAlgn="base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11.Приказ Министра образования и науки Республики Казахстан от 13 июля 2009 года № 338. Об утверждении Типовых квалификационных характеристик должностей педагогов 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12.Приказы и ИМП (республиканские инструктивно-методические письма).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13.Приказы и письма Управления образования и методического отдела курирующего деятельность психологических служб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Акмолинской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области.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14.Приказ о составе психологической службы (копия с печатью заверенная директором школы, на начало каждого учебного года).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15.Номенклатура дел психологической службы школы/ колледжа с копией титульного листа утвержденного директором.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16.Входяцие письма, приказы.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689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 со стрелкой вниз 3"/>
          <p:cNvSpPr/>
          <p:nvPr/>
        </p:nvSpPr>
        <p:spPr>
          <a:xfrm>
            <a:off x="461819" y="166254"/>
            <a:ext cx="9552620" cy="1152592"/>
          </a:xfrm>
          <a:prstGeom prst="downArrow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Министра образования и науки Республики Казахстан от 13 июля 2009 года № 338</a:t>
            </a:r>
          </a:p>
          <a:p>
            <a:pPr algn="ctr"/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Типовых квалификационных характеристик должностей педагогов»</a:t>
            </a:r>
          </a:p>
          <a:p>
            <a:pPr algn="ctr"/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1818" y="1207123"/>
            <a:ext cx="955262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Параграф 12. Социальный педагог организаций образования</a:t>
            </a: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84. Должностные обязанности: </a:t>
            </a: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изучает психолого-медико-педагогические особенности личности и ее микросреды, условия жизни, выявляет интересы и потребности, проблемы, конфликтные ситуации, отклонения в поведении обучающихся, воспитанников и своевременно оказывает им социальную помощь и поддержку;</a:t>
            </a:r>
          </a:p>
          <a:p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определяет задачи, формы, методы социально-педагогической работы, способы решения личных и социальных проблем ребенка, принимает меры по социальной защите и социальной помощи в реализации прав и свобод личности обучающихся, воспитанников;</a:t>
            </a:r>
          </a:p>
          <a:p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выступает посредником между обучающимися, воспитанниками и организацией, семьей, средой, специалистами различных социальных служб, ведомств и административных органов;</a:t>
            </a:r>
          </a:p>
          <a:p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осуществляет комплекс мер по воспитанию, образованию, развитию и социальной защите обучающихся, воспитанников в организациях образования и по месту жительства, обеспечивающих адаптацию личности к жизни в обществе; </a:t>
            </a:r>
          </a:p>
          <a:p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координирует работу по патронату, обеспечению жильем, пособиями, пенсиями, имущественными и неимущественными правами детей-сирот и детей, оставшихся без попечения родителей, детей с ограниченными возможностями, детей-инвалидов, инвалидов с детства;</a:t>
            </a:r>
          </a:p>
          <a:p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создает условия для развития талантов, умственных и физических способностей обучающихся, воспитанников во внеурочное время;</a:t>
            </a:r>
          </a:p>
          <a:p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способствует установлению гуманных, нравственно здоровых отношений в социальной среде;</a:t>
            </a:r>
          </a:p>
          <a:p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обеспечивает связь между обучающимися, воспитанниками и государственными, общественными организациями и социальными службами;</a:t>
            </a:r>
          </a:p>
          <a:p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взаимодействует с педагогами, родителями и иными законными представителями;</a:t>
            </a:r>
          </a:p>
          <a:p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обеспечивает охрану жизни и здоровья обучающихся, воспитанников в период образовательного процесса; </a:t>
            </a:r>
          </a:p>
          <a:p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участвует в разработке, утверждении и реализации образовательных учебных программ в организации образования;</a:t>
            </a:r>
          </a:p>
          <a:p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прививает антикоррупционную культуру, принципы академической честности среди обучающихся, воспитанников.</a:t>
            </a:r>
          </a:p>
        </p:txBody>
      </p:sp>
    </p:spTree>
    <p:extLst>
      <p:ext uri="{BB962C8B-B14F-4D97-AF65-F5344CB8AC3E}">
        <p14:creationId xmlns:p14="http://schemas.microsoft.com/office/powerpoint/2010/main" val="1772919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 со стрелкой вниз 3"/>
          <p:cNvSpPr/>
          <p:nvPr/>
        </p:nvSpPr>
        <p:spPr>
          <a:xfrm>
            <a:off x="366317" y="328851"/>
            <a:ext cx="8959274" cy="1361926"/>
          </a:xfrm>
          <a:prstGeom prst="downArrow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п.12.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к порядку деятельности психологической службы в организациях образования среднего образования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2581" y="2013527"/>
            <a:ext cx="9328728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ru-RU" dirty="0">
              <a:solidFill>
                <a:srgbClr val="1E1E1E"/>
              </a:solidFill>
              <a:latin typeface="Courier New" panose="02070309020205020404" pitchFamily="49" charset="0"/>
            </a:endParaRPr>
          </a:p>
          <a:p>
            <a:r>
              <a:rPr lang="ru-RU" sz="2000" b="1" dirty="0"/>
              <a:t>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п.12. Методические рекомендации к порядку деятельности психологической службы в организациях образования среднего образования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Социальный педагог в деятельности Психологической службы: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 изучает психолого-медико-педагогические особенности личности и ее микросреды, социальные условия жизни, выявляет интересы и потребности, проблемы, конфликтные ситуации, нарушения в поведении обучающихся, воспитанников и своевременно оказывает им социальную помощь и поддержку;</a:t>
            </a:r>
          </a:p>
          <a:p>
            <a:pPr fontAlgn="base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определяет задачи, формы, методы социально-педагогической работы, способы решения личных и социальных проблем обучающегося и воспитанника, принимает меры по социальной защите и социальной помощи в реализации прав и свобод личности обучающихся, воспитанников;</a:t>
            </a:r>
          </a:p>
          <a:p>
            <a:pPr fontAlgn="base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выступает посредником между обучающимися, воспитанниками, семьей и организацией, специалистами различных социальных служб, ведомств и административных органов;</a:t>
            </a:r>
          </a:p>
          <a:p>
            <a:pPr fontAlgn="base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 обеспечивает связь между обучающимися, воспитанниками и представителями государственных, общественных организаций и социальных служб;</a:t>
            </a:r>
          </a:p>
          <a:p>
            <a:pPr fontAlgn="base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взаимодействует с педагогами, родителями и иными законными представителями по организационным вопросам обучения, воспитания, социализации обучающихся и воспитанников;</a:t>
            </a:r>
          </a:p>
          <a:p>
            <a:pPr fontAlgn="base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осуществляет контроль над соблюдением прав ребенка в семье и организации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963255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 со стрелкой вниз 3"/>
          <p:cNvSpPr/>
          <p:nvPr/>
        </p:nvSpPr>
        <p:spPr>
          <a:xfrm>
            <a:off x="526473" y="184726"/>
            <a:ext cx="8802254" cy="1403929"/>
          </a:xfrm>
          <a:prstGeom prst="downArrow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Номенклатура дел социального педагога</a:t>
            </a:r>
            <a:endParaRPr lang="ru-RU" sz="3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26473" y="1778436"/>
            <a:ext cx="8884947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</a:rPr>
              <a:t>1.Нормативные правовые акты</a:t>
            </a: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План работы социального педагога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учебный год, утвержденный  директором школы).</a:t>
            </a: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3.Отчеты, аналитические справки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-Справки или информация о проведенных  мероприятиях (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детьми, педагогами, родителями, с  приглашением  специалистов, допустимо с фотоотчетом).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-Полугодовой и годовой отчеты.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паспорт школы</a:t>
            </a:r>
          </a:p>
          <a:p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kk-K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об обучающихся</a:t>
            </a: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Документы по работе с семьями обучающихся и воспитанников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-Разработки мероприятий: тренингов, классных часов, лекций, бесед и т.д.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-Индивидуальные планы, протоколы бесед с родителями и иными законными представителями, результаты диагностики, справки по проводимой работе, акты ЖБУ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-Отчетная документация по работе Комиссии по делам несовершеннолетних, с органами опеки и попечительства (списки, протоколы, справки)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163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 со стрелкой вниз 3"/>
          <p:cNvSpPr/>
          <p:nvPr/>
        </p:nvSpPr>
        <p:spPr>
          <a:xfrm>
            <a:off x="526473" y="184727"/>
            <a:ext cx="8802254" cy="1195500"/>
          </a:xfrm>
          <a:prstGeom prst="downArrow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715063" y="202934"/>
            <a:ext cx="8661489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План работы социального педагога на учебный год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    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Цели</a:t>
            </a:r>
            <a:endParaRPr kumimoji="0" 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    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Задачи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0204850"/>
              </p:ext>
            </p:extLst>
          </p:nvPr>
        </p:nvGraphicFramePr>
        <p:xfrm>
          <a:off x="457198" y="1518248"/>
          <a:ext cx="8871530" cy="46065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00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78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78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78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178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840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 выполнения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Ответственные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Формы отчета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306"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І. Проведение социальной паспортизации классов, школы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915">
                <a:tc>
                  <a:txBody>
                    <a:bodyPr/>
                    <a:lstStyle/>
                    <a:p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305"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II. Работа по охране прав детства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7915">
                <a:tc>
                  <a:txBody>
                    <a:bodyPr/>
                    <a:lstStyle/>
                    <a:p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4567"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III. Индивидуально-профилактическая работа с учащимися, состоящими на разных формах учета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7915">
                <a:tc>
                  <a:txBody>
                    <a:bodyPr/>
                    <a:lstStyle/>
                    <a:p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51741"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IV. Работа по взаимодействию с педагогическим коллективом и</a:t>
                      </a:r>
                      <a:b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взаимодействию с внешними организациями (отдел по делам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несовершеннолетных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b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Комиссия по делам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несовершеннолетных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органы опеки и попечительства)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7915">
                <a:tc>
                  <a:txBody>
                    <a:bodyPr/>
                    <a:lstStyle/>
                    <a:p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1957"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V. Профилактическая работа с родителями (семьей) или другими законными представителями обучающихся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7915">
                <a:tc>
                  <a:txBody>
                    <a:bodyPr/>
                    <a:lstStyle/>
                    <a:p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1174"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VI.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Диагностико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-аналитическая деятельность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62836"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br>
                        <a:rPr lang="ru-RU" sz="1100">
                          <a:effectLst/>
                          <a:highlight>
                            <a:srgbClr val="FF0000"/>
                          </a:highlight>
                        </a:rPr>
                      </a:b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34170" y="1933640"/>
            <a:ext cx="36099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endParaRPr kumimoji="0" 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636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ыноска со стрелкой вниз 2"/>
          <p:cNvSpPr/>
          <p:nvPr/>
        </p:nvSpPr>
        <p:spPr>
          <a:xfrm>
            <a:off x="452582" y="277092"/>
            <a:ext cx="8959274" cy="947859"/>
          </a:xfrm>
          <a:prstGeom prst="downArrow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паспорт 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327424"/>
              </p:ext>
            </p:extLst>
          </p:nvPr>
        </p:nvGraphicFramePr>
        <p:xfrm>
          <a:off x="319178" y="1224950"/>
          <a:ext cx="8980098" cy="50863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2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62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2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26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71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Социальные категории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%</a:t>
                      </a:r>
                      <a:endParaRPr lang="ru-RU" sz="1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938"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учащихся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938"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типу семьи: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9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Полные семьи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9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Неполные семьи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9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 матери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9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 отца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9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Многодетные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9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Малообеспеченные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5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Сироты, дети, оставшиеся без попечения родителей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78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с инвалидностью, дети с особыми образовательными потребностями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39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Учащиеся, не имеющие гражданства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39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Учащиеся-граждане другого государства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5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Стоит на учете в отделе по делам несовершеннолетних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39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Стоит на учете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внутришкольного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контроля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07875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 родителей или других законных представителей учащегося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39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Высшее, послевузовское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39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Техническое и профессиональное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409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br>
                        <a:rPr lang="ru-RU" sz="1100">
                          <a:effectLst/>
                        </a:rPr>
                      </a:b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tc>
                  <a:txBody>
                    <a:bodyPr/>
                    <a:lstStyle/>
                    <a:p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1766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ыноска со стрелкой вниз 2"/>
          <p:cNvSpPr/>
          <p:nvPr/>
        </p:nvSpPr>
        <p:spPr>
          <a:xfrm>
            <a:off x="646546" y="286328"/>
            <a:ext cx="8756073" cy="849745"/>
          </a:xfrm>
          <a:prstGeom prst="downArrow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об учащихся</a:t>
            </a:r>
            <a:endParaRPr lang="ru-RU" sz="1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602519"/>
              </p:ext>
            </p:extLst>
          </p:nvPr>
        </p:nvGraphicFramePr>
        <p:xfrm>
          <a:off x="646545" y="1362974"/>
          <a:ext cx="8971910" cy="18805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7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71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7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71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71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71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71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719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719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9719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4488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98" marR="6249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Фамилия, имя, отчество (при его наличии) ребенка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98" marR="6249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рождения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98" marR="6249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Национальность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98" marR="6249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Фамилия, имя, отчество (при его наличии) родите лей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98" marR="6249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98" marR="6249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 работы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98" marR="6249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Адрес, телефон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98" marR="6249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</a:t>
                      </a:r>
                      <a:endParaRPr lang="ru-RU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ный</a:t>
                      </a:r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статус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98" marR="6249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 семьи</a:t>
                      </a:r>
                      <a:b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(кол-во)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98" marR="6249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7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</a:t>
                      </a:r>
                      <a:endParaRPr lang="ru-RU" sz="1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98" marR="62498" marT="0" marB="0"/>
                </a:tc>
                <a:tc>
                  <a:txBody>
                    <a:bodyPr/>
                    <a:lstStyle/>
                    <a:p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98" marR="62498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98" marR="62498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98" marR="62498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98" marR="62498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98" marR="62498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98" marR="6249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br>
                        <a:rPr lang="ru-RU" sz="1100">
                          <a:effectLst/>
                        </a:rPr>
                      </a:b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98" marR="62498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98" marR="62498" marT="0" marB="0"/>
                </a:tc>
                <a:tc>
                  <a:txBody>
                    <a:bodyPr/>
                    <a:lstStyle/>
                    <a:p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98" marR="6249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46545" y="1606550"/>
            <a:ext cx="1274917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244387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586</TotalTime>
  <Words>518</Words>
  <Application>Microsoft Office PowerPoint</Application>
  <PresentationFormat>Широкоэкранный</PresentationFormat>
  <Paragraphs>130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</dc:creator>
  <cp:lastModifiedBy>Валентина Юрченко</cp:lastModifiedBy>
  <cp:revision>33</cp:revision>
  <dcterms:created xsi:type="dcterms:W3CDTF">2023-11-15T12:47:46Z</dcterms:created>
  <dcterms:modified xsi:type="dcterms:W3CDTF">2024-12-10T09:48:43Z</dcterms:modified>
</cp:coreProperties>
</file>