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9" r:id="rId12"/>
    <p:sldId id="279" r:id="rId13"/>
    <p:sldId id="280" r:id="rId14"/>
    <p:sldId id="281" r:id="rId15"/>
    <p:sldId id="282" r:id="rId16"/>
    <p:sldId id="289" r:id="rId17"/>
    <p:sldId id="290" r:id="rId18"/>
    <p:sldId id="291" r:id="rId19"/>
    <p:sldId id="271" r:id="rId20"/>
    <p:sldId id="272" r:id="rId21"/>
    <p:sldId id="29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940AF-0F44-4731-B0EE-063DEDE927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2C29F59-0EB1-41AB-B881-0BABFBFFF11C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D90EBD9-5885-4C0D-B507-122829DC2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-45719"/>
            <a:ext cx="4968552" cy="45719"/>
          </a:xfrm>
        </p:spPr>
        <p:txBody>
          <a:bodyPr/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476672"/>
            <a:ext cx="5481396" cy="6192688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Шестнадцатое января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Классная работа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Волшебный мир слов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24744"/>
          </a:xfrm>
        </p:spPr>
        <p:txBody>
          <a:bodyPr>
            <a:normAutofit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"Отгадай загадку"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7920880" cy="576304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Отгадай, что за вещица -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Острый клювик, а не птица.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Этим клювиком она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Сеет, сеет семена.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на поле, не на грядке -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листах твоей тетрадки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Я в дом любой тебя впущу: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стучишь, я рада стуку,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 одного лишь не прощу -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Коль не подашь мне руку 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Если звездочка устала,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Нет в ней света,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нет в ней жара,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 она живет на дне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океанской глубине 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Я плыву по небосводу,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 конечно не одна,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Хоть и ярко я сияю,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Только ночью я видна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864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Ответы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 fontScale="55000" lnSpcReduction="20000"/>
          </a:bodyPr>
          <a:lstStyle/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.Отгадай, что за вещица -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Острый клювик, а не птица.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Этим клювиком она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Сеет, сеет семена.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 на поле, не на грядке -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 листах твоей тетрадки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(шариковая ручка)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Я в дом любой тебя впущу: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стучишь, я рада стуку,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Но одного лишь не прощу -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Коль не подашь мне руку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(дверная ручк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а)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Если звездочка устала,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Нет в ней света,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нет в ней жара,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то она живет на дне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океанской глубине (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морская звезда)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Я плыву по небосводу,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Я конечно не одна,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Хоть и ярко я сияю,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Только ночью я видна (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небесная звезда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Подберите антонимы к выделенным словам: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000099"/>
                </a:solidFill>
              </a:rPr>
              <a:t>новый </a:t>
            </a:r>
            <a:r>
              <a:rPr lang="ru-RU" sz="4400" dirty="0" smtClean="0">
                <a:solidFill>
                  <a:srgbClr val="000099"/>
                </a:solidFill>
              </a:rPr>
              <a:t>урожай</a:t>
            </a:r>
          </a:p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000099"/>
                </a:solidFill>
              </a:rPr>
              <a:t>ранние </a:t>
            </a:r>
            <a:r>
              <a:rPr lang="ru-RU" sz="4400" dirty="0" smtClean="0">
                <a:solidFill>
                  <a:srgbClr val="000099"/>
                </a:solidFill>
              </a:rPr>
              <a:t>всходы</a:t>
            </a:r>
          </a:p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000099"/>
                </a:solidFill>
              </a:rPr>
              <a:t>редкий </a:t>
            </a:r>
            <a:r>
              <a:rPr lang="ru-RU" sz="4400" dirty="0" smtClean="0">
                <a:solidFill>
                  <a:srgbClr val="000099"/>
                </a:solidFill>
              </a:rPr>
              <a:t>дождь</a:t>
            </a:r>
          </a:p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000099"/>
                </a:solidFill>
              </a:rPr>
              <a:t>холодный </a:t>
            </a:r>
            <a:r>
              <a:rPr lang="ru-RU" sz="4400" dirty="0" smtClean="0">
                <a:solidFill>
                  <a:srgbClr val="000099"/>
                </a:solidFill>
              </a:rPr>
              <a:t>ветер</a:t>
            </a:r>
          </a:p>
          <a:p>
            <a:pPr algn="ctr" eaLnBrk="1" hangingPunct="1">
              <a:buFontTx/>
              <a:buNone/>
            </a:pPr>
            <a:endParaRPr lang="ru-RU" sz="44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/>
              <a:t>              Проверьте: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новый </a:t>
            </a:r>
            <a:r>
              <a:rPr lang="ru-RU" sz="4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(урожай) – 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старый ранние </a:t>
            </a:r>
            <a:r>
              <a:rPr lang="ru-RU" sz="4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(всходы)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поздние</a:t>
            </a:r>
          </a:p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редкий </a:t>
            </a:r>
            <a:r>
              <a:rPr lang="ru-RU" sz="4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(дождь)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частый</a:t>
            </a:r>
          </a:p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холодный </a:t>
            </a:r>
            <a:r>
              <a:rPr lang="ru-RU" sz="4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(ветер)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теплый</a:t>
            </a:r>
          </a:p>
          <a:p>
            <a:pPr eaLnBrk="1" hangingPunct="1">
              <a:buFontTx/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каком из словосочетаний слово ЗОЛОТОЙ употреблено в переносном значении?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ru-RU" sz="4400" dirty="0" smtClean="0"/>
          </a:p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000099"/>
                </a:solidFill>
              </a:rPr>
              <a:t>золотой браслет</a:t>
            </a:r>
          </a:p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000099"/>
                </a:solidFill>
              </a:rPr>
              <a:t>золотые руки</a:t>
            </a:r>
          </a:p>
          <a:p>
            <a:pPr algn="ctr" eaLnBrk="1" hangingPunct="1">
              <a:buFontTx/>
              <a:buNone/>
            </a:pPr>
            <a:endParaRPr lang="ru-RU" sz="4400" b="1" dirty="0" smtClean="0"/>
          </a:p>
          <a:p>
            <a:pPr algn="ctr" eaLnBrk="1" hangingPunct="1">
              <a:buFontTx/>
              <a:buNone/>
            </a:pP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60648"/>
            <a:ext cx="7561212" cy="547260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600" dirty="0" smtClean="0"/>
              <a:t>		</a:t>
            </a:r>
            <a:r>
              <a:rPr lang="ru-RU" sz="2400" b="1" dirty="0" smtClean="0">
                <a:solidFill>
                  <a:srgbClr val="000099"/>
                </a:solidFill>
              </a:rPr>
              <a:t>В словосочетании ЗОЛОТОЙ БРАСЛЕТ слово ЗОЛОТОЙ обозначает …………..……………………………………………, а в словосочетании ЗОЛОТЫЕ РУКИ -  …………………………………………………… .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99"/>
                </a:solidFill>
              </a:rPr>
              <a:t>		Вещи из золота ценные, дорогие. И руки могут быть ……………….. . Поэтому и стали называть руки, которые все умеют делать, золотыми.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99"/>
                </a:solidFill>
              </a:rPr>
              <a:t>		Следовательно, слово ЗОЛОТОЙ употреблено в переносном значении в словосочетании……………………………………. 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467544" y="260648"/>
            <a:ext cx="7704856" cy="351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>
                <a:solidFill>
                  <a:srgbClr val="000099"/>
                </a:solidFill>
              </a:rPr>
              <a:t>	</a:t>
            </a:r>
            <a:endParaRPr lang="ru-RU" b="1" dirty="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ru-RU" b="1" dirty="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ru-RU" b="1" dirty="0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sz="32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Проверка: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словосочетании ЗОЛОТОЙ БРАСЛЕТ слово ЗОЛОТОЙ обозначает «сделанный  из золота», а в словосочетании ЗОЛОТЫЕ РУКИ -  «</a:t>
            </a:r>
            <a:r>
              <a:rPr lang="ru-RU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руки</a:t>
            </a: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которые все умеют делать».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Вещи из золота ценные, дорогие. И руки могут быть ценными. Поэтому и стали называть руки, которые все умеют делать, золотыми.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Следовательно, слово ЗОЛОТОЙ употреблено в переносном значении в словосочетании ЗОЛОТЫЕ РУКИ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548680"/>
            <a:ext cx="3888433" cy="5760045"/>
          </a:xfrm>
        </p:spPr>
        <p:txBody>
          <a:bodyPr>
            <a:noAutofit/>
          </a:bodyPr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горизонтали: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Собрание слов в алфавитном порядке, устойчивых выражений с пояснениями, толкованиями или переводом на другой язык.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Слова одной и той же части речи, которые обозначают одно и то же, но могут отличаться друг от друга оттенками лексического значения.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Слова одной и той  же   части   речи, одинаковые по звучанию   и написанию, но совершенно разные  по лексическому значению.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Слова  одной  и    той     же     части     речи с противоположным лексическим значением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вертикали: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	Запас слов и выражений человека.</a:t>
            </a:r>
          </a:p>
        </p:txBody>
      </p:sp>
      <p:sp>
        <p:nvSpPr>
          <p:cNvPr id="29699" name="Text Box 8"/>
          <p:cNvSpPr txBox="1">
            <a:spLocks noChangeArrowheads="1"/>
          </p:cNvSpPr>
          <p:nvPr/>
        </p:nvSpPr>
        <p:spPr bwMode="auto">
          <a:xfrm>
            <a:off x="395288" y="5516563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9700" name="Text Box 9"/>
          <p:cNvSpPr txBox="1">
            <a:spLocks noChangeArrowheads="1"/>
          </p:cNvSpPr>
          <p:nvPr/>
        </p:nvSpPr>
        <p:spPr bwMode="auto">
          <a:xfrm>
            <a:off x="611189" y="4869160"/>
            <a:ext cx="34567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/>
              <a:t>Слова для справок: </a:t>
            </a:r>
            <a:r>
              <a:rPr lang="ru-RU" sz="1800" i="1" dirty="0"/>
              <a:t>книга, антонимы, словарь, лексика, омонимы, лексикон, синонимы, грамматика</a:t>
            </a:r>
          </a:p>
        </p:txBody>
      </p:sp>
      <p:grpSp>
        <p:nvGrpSpPr>
          <p:cNvPr id="2" name="Group 11"/>
          <p:cNvGrpSpPr>
            <a:grpSpLocks noChangeAspect="1"/>
          </p:cNvGrpSpPr>
          <p:nvPr/>
        </p:nvGrpSpPr>
        <p:grpSpPr bwMode="auto">
          <a:xfrm>
            <a:off x="-107950" y="1412875"/>
            <a:ext cx="4607942" cy="3086100"/>
            <a:chOff x="3545" y="3718"/>
            <a:chExt cx="6071" cy="3762"/>
          </a:xfrm>
        </p:grpSpPr>
        <p:sp>
          <p:nvSpPr>
            <p:cNvPr id="29703" name="AutoShape 12"/>
            <p:cNvSpPr>
              <a:spLocks noChangeAspect="1" noChangeArrowheads="1"/>
            </p:cNvSpPr>
            <p:nvPr/>
          </p:nvSpPr>
          <p:spPr bwMode="auto">
            <a:xfrm>
              <a:off x="3545" y="3718"/>
              <a:ext cx="6071" cy="3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4" name="Rectangle 13"/>
            <p:cNvSpPr>
              <a:spLocks noChangeArrowheads="1"/>
            </p:cNvSpPr>
            <p:nvPr/>
          </p:nvSpPr>
          <p:spPr bwMode="auto">
            <a:xfrm>
              <a:off x="6086" y="5112"/>
              <a:ext cx="296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5" name="Rectangle 14"/>
            <p:cNvSpPr>
              <a:spLocks noChangeArrowheads="1"/>
            </p:cNvSpPr>
            <p:nvPr/>
          </p:nvSpPr>
          <p:spPr bwMode="auto">
            <a:xfrm>
              <a:off x="5662" y="3857"/>
              <a:ext cx="424" cy="3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6" name="Line 15"/>
            <p:cNvSpPr>
              <a:spLocks noChangeShapeType="1"/>
            </p:cNvSpPr>
            <p:nvPr/>
          </p:nvSpPr>
          <p:spPr bwMode="auto">
            <a:xfrm>
              <a:off x="5521" y="3857"/>
              <a:ext cx="14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7" name="Line 16"/>
            <p:cNvSpPr>
              <a:spLocks noChangeShapeType="1"/>
            </p:cNvSpPr>
            <p:nvPr/>
          </p:nvSpPr>
          <p:spPr bwMode="auto">
            <a:xfrm>
              <a:off x="5662" y="4693"/>
              <a:ext cx="425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8" name="Line 17"/>
            <p:cNvSpPr>
              <a:spLocks noChangeShapeType="1"/>
            </p:cNvSpPr>
            <p:nvPr/>
          </p:nvSpPr>
          <p:spPr bwMode="auto">
            <a:xfrm>
              <a:off x="5662" y="5530"/>
              <a:ext cx="42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09" name="Line 18"/>
            <p:cNvSpPr>
              <a:spLocks noChangeShapeType="1"/>
            </p:cNvSpPr>
            <p:nvPr/>
          </p:nvSpPr>
          <p:spPr bwMode="auto">
            <a:xfrm>
              <a:off x="5662" y="5112"/>
              <a:ext cx="42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0" name="Line 19"/>
            <p:cNvSpPr>
              <a:spLocks noChangeShapeType="1"/>
            </p:cNvSpPr>
            <p:nvPr/>
          </p:nvSpPr>
          <p:spPr bwMode="auto">
            <a:xfrm>
              <a:off x="5662" y="5948"/>
              <a:ext cx="42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1" name="Line 20"/>
            <p:cNvSpPr>
              <a:spLocks noChangeShapeType="1"/>
            </p:cNvSpPr>
            <p:nvPr/>
          </p:nvSpPr>
          <p:spPr bwMode="auto">
            <a:xfrm>
              <a:off x="5662" y="6366"/>
              <a:ext cx="42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2" name="Line 21"/>
            <p:cNvSpPr>
              <a:spLocks noChangeShapeType="1"/>
            </p:cNvSpPr>
            <p:nvPr/>
          </p:nvSpPr>
          <p:spPr bwMode="auto">
            <a:xfrm>
              <a:off x="5662" y="6784"/>
              <a:ext cx="42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3" name="Line 22"/>
            <p:cNvSpPr>
              <a:spLocks noChangeShapeType="1"/>
            </p:cNvSpPr>
            <p:nvPr/>
          </p:nvSpPr>
          <p:spPr bwMode="auto">
            <a:xfrm>
              <a:off x="5662" y="3857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4" name="Rectangle 23"/>
            <p:cNvSpPr>
              <a:spLocks noChangeArrowheads="1"/>
            </p:cNvSpPr>
            <p:nvPr/>
          </p:nvSpPr>
          <p:spPr bwMode="auto">
            <a:xfrm>
              <a:off x="5239" y="3857"/>
              <a:ext cx="296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5" name="Rectangle 24"/>
            <p:cNvSpPr>
              <a:spLocks noChangeArrowheads="1"/>
            </p:cNvSpPr>
            <p:nvPr/>
          </p:nvSpPr>
          <p:spPr bwMode="auto">
            <a:xfrm>
              <a:off x="3968" y="5530"/>
              <a:ext cx="2965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6" name="Rectangle 25"/>
            <p:cNvSpPr>
              <a:spLocks noChangeArrowheads="1"/>
            </p:cNvSpPr>
            <p:nvPr/>
          </p:nvSpPr>
          <p:spPr bwMode="auto">
            <a:xfrm>
              <a:off x="5239" y="6784"/>
              <a:ext cx="338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7" name="Line 26"/>
            <p:cNvSpPr>
              <a:spLocks noChangeShapeType="1"/>
            </p:cNvSpPr>
            <p:nvPr/>
          </p:nvSpPr>
          <p:spPr bwMode="auto">
            <a:xfrm>
              <a:off x="5662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8" name="Line 27"/>
            <p:cNvSpPr>
              <a:spLocks noChangeShapeType="1"/>
            </p:cNvSpPr>
            <p:nvPr/>
          </p:nvSpPr>
          <p:spPr bwMode="auto">
            <a:xfrm>
              <a:off x="6086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19" name="Line 28"/>
            <p:cNvSpPr>
              <a:spLocks noChangeShapeType="1"/>
            </p:cNvSpPr>
            <p:nvPr/>
          </p:nvSpPr>
          <p:spPr bwMode="auto">
            <a:xfrm>
              <a:off x="6509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0" name="Line 29"/>
            <p:cNvSpPr>
              <a:spLocks noChangeShapeType="1"/>
            </p:cNvSpPr>
            <p:nvPr/>
          </p:nvSpPr>
          <p:spPr bwMode="auto">
            <a:xfrm>
              <a:off x="6933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1" name="Line 30"/>
            <p:cNvSpPr>
              <a:spLocks noChangeShapeType="1"/>
            </p:cNvSpPr>
            <p:nvPr/>
          </p:nvSpPr>
          <p:spPr bwMode="auto">
            <a:xfrm>
              <a:off x="7356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2" name="Line 31"/>
            <p:cNvSpPr>
              <a:spLocks noChangeShapeType="1"/>
            </p:cNvSpPr>
            <p:nvPr/>
          </p:nvSpPr>
          <p:spPr bwMode="auto">
            <a:xfrm>
              <a:off x="7780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3" name="Line 32"/>
            <p:cNvSpPr>
              <a:spLocks noChangeShapeType="1"/>
            </p:cNvSpPr>
            <p:nvPr/>
          </p:nvSpPr>
          <p:spPr bwMode="auto">
            <a:xfrm>
              <a:off x="6509" y="5112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4" name="Line 33"/>
            <p:cNvSpPr>
              <a:spLocks noChangeShapeType="1"/>
            </p:cNvSpPr>
            <p:nvPr/>
          </p:nvSpPr>
          <p:spPr bwMode="auto">
            <a:xfrm>
              <a:off x="6933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5" name="Line 34"/>
            <p:cNvSpPr>
              <a:spLocks noChangeShapeType="1"/>
            </p:cNvSpPr>
            <p:nvPr/>
          </p:nvSpPr>
          <p:spPr bwMode="auto">
            <a:xfrm>
              <a:off x="7356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6" name="Line 35"/>
            <p:cNvSpPr>
              <a:spLocks noChangeShapeType="1"/>
            </p:cNvSpPr>
            <p:nvPr/>
          </p:nvSpPr>
          <p:spPr bwMode="auto">
            <a:xfrm>
              <a:off x="7780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7" name="Line 36"/>
            <p:cNvSpPr>
              <a:spLocks noChangeShapeType="1"/>
            </p:cNvSpPr>
            <p:nvPr/>
          </p:nvSpPr>
          <p:spPr bwMode="auto">
            <a:xfrm>
              <a:off x="8203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8" name="Line 37"/>
            <p:cNvSpPr>
              <a:spLocks noChangeShapeType="1"/>
            </p:cNvSpPr>
            <p:nvPr/>
          </p:nvSpPr>
          <p:spPr bwMode="auto">
            <a:xfrm>
              <a:off x="8627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9" name="Line 38"/>
            <p:cNvSpPr>
              <a:spLocks noChangeShapeType="1"/>
            </p:cNvSpPr>
            <p:nvPr/>
          </p:nvSpPr>
          <p:spPr bwMode="auto">
            <a:xfrm>
              <a:off x="6086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0" name="Line 39"/>
            <p:cNvSpPr>
              <a:spLocks noChangeShapeType="1"/>
            </p:cNvSpPr>
            <p:nvPr/>
          </p:nvSpPr>
          <p:spPr bwMode="auto">
            <a:xfrm>
              <a:off x="5662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1" name="Line 40"/>
            <p:cNvSpPr>
              <a:spLocks noChangeShapeType="1"/>
            </p:cNvSpPr>
            <p:nvPr/>
          </p:nvSpPr>
          <p:spPr bwMode="auto">
            <a:xfrm>
              <a:off x="6509" y="5530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2" name="Line 41"/>
            <p:cNvSpPr>
              <a:spLocks noChangeShapeType="1"/>
            </p:cNvSpPr>
            <p:nvPr/>
          </p:nvSpPr>
          <p:spPr bwMode="auto">
            <a:xfrm>
              <a:off x="5239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3" name="Line 42"/>
            <p:cNvSpPr>
              <a:spLocks noChangeShapeType="1"/>
            </p:cNvSpPr>
            <p:nvPr/>
          </p:nvSpPr>
          <p:spPr bwMode="auto">
            <a:xfrm>
              <a:off x="4815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4" name="Line 43"/>
            <p:cNvSpPr>
              <a:spLocks noChangeShapeType="1"/>
            </p:cNvSpPr>
            <p:nvPr/>
          </p:nvSpPr>
          <p:spPr bwMode="auto">
            <a:xfrm>
              <a:off x="4392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5" name="Line 44"/>
            <p:cNvSpPr>
              <a:spLocks noChangeShapeType="1"/>
            </p:cNvSpPr>
            <p:nvPr/>
          </p:nvSpPr>
          <p:spPr bwMode="auto">
            <a:xfrm>
              <a:off x="5662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6" name="Line 45"/>
            <p:cNvSpPr>
              <a:spLocks noChangeShapeType="1"/>
            </p:cNvSpPr>
            <p:nvPr/>
          </p:nvSpPr>
          <p:spPr bwMode="auto">
            <a:xfrm>
              <a:off x="6086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7" name="Line 46"/>
            <p:cNvSpPr>
              <a:spLocks noChangeShapeType="1"/>
            </p:cNvSpPr>
            <p:nvPr/>
          </p:nvSpPr>
          <p:spPr bwMode="auto">
            <a:xfrm>
              <a:off x="6509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8" name="Line 47"/>
            <p:cNvSpPr>
              <a:spLocks noChangeShapeType="1"/>
            </p:cNvSpPr>
            <p:nvPr/>
          </p:nvSpPr>
          <p:spPr bwMode="auto">
            <a:xfrm>
              <a:off x="6933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9" name="Line 48"/>
            <p:cNvSpPr>
              <a:spLocks noChangeShapeType="1"/>
            </p:cNvSpPr>
            <p:nvPr/>
          </p:nvSpPr>
          <p:spPr bwMode="auto">
            <a:xfrm>
              <a:off x="7356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40" name="Line 49"/>
            <p:cNvSpPr>
              <a:spLocks noChangeShapeType="1"/>
            </p:cNvSpPr>
            <p:nvPr/>
          </p:nvSpPr>
          <p:spPr bwMode="auto">
            <a:xfrm>
              <a:off x="7780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41" name="Line 50"/>
            <p:cNvSpPr>
              <a:spLocks noChangeShapeType="1"/>
            </p:cNvSpPr>
            <p:nvPr/>
          </p:nvSpPr>
          <p:spPr bwMode="auto">
            <a:xfrm>
              <a:off x="8203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42" name="Text Box 51"/>
            <p:cNvSpPr txBox="1">
              <a:spLocks noChangeArrowheads="1"/>
            </p:cNvSpPr>
            <p:nvPr/>
          </p:nvSpPr>
          <p:spPr bwMode="auto">
            <a:xfrm>
              <a:off x="5239" y="3857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1.</a:t>
              </a:r>
              <a:endParaRPr lang="ru-RU"/>
            </a:p>
          </p:txBody>
        </p:sp>
        <p:sp>
          <p:nvSpPr>
            <p:cNvPr id="29743" name="Text Box 52"/>
            <p:cNvSpPr txBox="1">
              <a:spLocks noChangeArrowheads="1"/>
            </p:cNvSpPr>
            <p:nvPr/>
          </p:nvSpPr>
          <p:spPr bwMode="auto">
            <a:xfrm>
              <a:off x="5662" y="5112"/>
              <a:ext cx="424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2.</a:t>
              </a:r>
              <a:endParaRPr lang="ru-RU"/>
            </a:p>
          </p:txBody>
        </p:sp>
        <p:sp>
          <p:nvSpPr>
            <p:cNvPr id="29744" name="Text Box 53"/>
            <p:cNvSpPr txBox="1">
              <a:spLocks noChangeArrowheads="1"/>
            </p:cNvSpPr>
            <p:nvPr/>
          </p:nvSpPr>
          <p:spPr bwMode="auto">
            <a:xfrm>
              <a:off x="3968" y="5530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3.</a:t>
              </a:r>
              <a:endParaRPr lang="ru-RU"/>
            </a:p>
          </p:txBody>
        </p:sp>
        <p:sp>
          <p:nvSpPr>
            <p:cNvPr id="29745" name="Text Box 54"/>
            <p:cNvSpPr txBox="1">
              <a:spLocks noChangeArrowheads="1"/>
            </p:cNvSpPr>
            <p:nvPr/>
          </p:nvSpPr>
          <p:spPr bwMode="auto">
            <a:xfrm>
              <a:off x="5239" y="6784"/>
              <a:ext cx="423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4.</a:t>
              </a:r>
              <a:endParaRPr lang="ru-RU"/>
            </a:p>
          </p:txBody>
        </p:sp>
        <p:sp>
          <p:nvSpPr>
            <p:cNvPr id="29746" name="Text Box 55"/>
            <p:cNvSpPr txBox="1">
              <a:spLocks noChangeArrowheads="1"/>
            </p:cNvSpPr>
            <p:nvPr/>
          </p:nvSpPr>
          <p:spPr bwMode="auto">
            <a:xfrm>
              <a:off x="5662" y="3857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5.</a:t>
              </a:r>
              <a:endParaRPr lang="ru-RU"/>
            </a:p>
          </p:txBody>
        </p:sp>
      </p:grpSp>
      <p:sp>
        <p:nvSpPr>
          <p:cNvPr id="29702" name="Rectangle 56"/>
          <p:cNvSpPr>
            <a:spLocks noChangeArrowheads="1"/>
          </p:cNvSpPr>
          <p:nvPr/>
        </p:nvSpPr>
        <p:spPr bwMode="auto">
          <a:xfrm>
            <a:off x="1547813" y="0"/>
            <a:ext cx="61198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/>
                </a:solidFill>
              </a:rPr>
              <a:t>Разгадайте кроссворд: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/>
              <a:t>                     Проверьте:</a:t>
            </a: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179512" y="980728"/>
            <a:ext cx="7992888" cy="5688632"/>
            <a:chOff x="3545" y="3718"/>
            <a:chExt cx="6071" cy="3762"/>
          </a:xfrm>
        </p:grpSpPr>
        <p:sp>
          <p:nvSpPr>
            <p:cNvPr id="30724" name="AutoShape 8"/>
            <p:cNvSpPr>
              <a:spLocks noChangeAspect="1" noChangeArrowheads="1"/>
            </p:cNvSpPr>
            <p:nvPr/>
          </p:nvSpPr>
          <p:spPr bwMode="auto">
            <a:xfrm>
              <a:off x="3545" y="3718"/>
              <a:ext cx="6071" cy="3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5" name="Rectangle 9"/>
            <p:cNvSpPr>
              <a:spLocks noChangeArrowheads="1"/>
            </p:cNvSpPr>
            <p:nvPr/>
          </p:nvSpPr>
          <p:spPr bwMode="auto">
            <a:xfrm>
              <a:off x="6086" y="5112"/>
              <a:ext cx="296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6" name="Rectangle 10"/>
            <p:cNvSpPr>
              <a:spLocks noChangeArrowheads="1"/>
            </p:cNvSpPr>
            <p:nvPr/>
          </p:nvSpPr>
          <p:spPr bwMode="auto">
            <a:xfrm>
              <a:off x="5662" y="3857"/>
              <a:ext cx="424" cy="3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7" name="Line 11"/>
            <p:cNvSpPr>
              <a:spLocks noChangeShapeType="1"/>
            </p:cNvSpPr>
            <p:nvPr/>
          </p:nvSpPr>
          <p:spPr bwMode="auto">
            <a:xfrm>
              <a:off x="5521" y="3857"/>
              <a:ext cx="14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8" name="Line 12"/>
            <p:cNvSpPr>
              <a:spLocks noChangeShapeType="1"/>
            </p:cNvSpPr>
            <p:nvPr/>
          </p:nvSpPr>
          <p:spPr bwMode="auto">
            <a:xfrm>
              <a:off x="5662" y="4693"/>
              <a:ext cx="425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9" name="Line 13"/>
            <p:cNvSpPr>
              <a:spLocks noChangeShapeType="1"/>
            </p:cNvSpPr>
            <p:nvPr/>
          </p:nvSpPr>
          <p:spPr bwMode="auto">
            <a:xfrm>
              <a:off x="5662" y="5530"/>
              <a:ext cx="42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0" name="Line 14"/>
            <p:cNvSpPr>
              <a:spLocks noChangeShapeType="1"/>
            </p:cNvSpPr>
            <p:nvPr/>
          </p:nvSpPr>
          <p:spPr bwMode="auto">
            <a:xfrm>
              <a:off x="5662" y="5112"/>
              <a:ext cx="42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1" name="Line 15"/>
            <p:cNvSpPr>
              <a:spLocks noChangeShapeType="1"/>
            </p:cNvSpPr>
            <p:nvPr/>
          </p:nvSpPr>
          <p:spPr bwMode="auto">
            <a:xfrm>
              <a:off x="5662" y="5948"/>
              <a:ext cx="42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2" name="Line 16"/>
            <p:cNvSpPr>
              <a:spLocks noChangeShapeType="1"/>
            </p:cNvSpPr>
            <p:nvPr/>
          </p:nvSpPr>
          <p:spPr bwMode="auto">
            <a:xfrm>
              <a:off x="5662" y="6366"/>
              <a:ext cx="42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3" name="Line 17"/>
            <p:cNvSpPr>
              <a:spLocks noChangeShapeType="1"/>
            </p:cNvSpPr>
            <p:nvPr/>
          </p:nvSpPr>
          <p:spPr bwMode="auto">
            <a:xfrm>
              <a:off x="5662" y="6784"/>
              <a:ext cx="42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4" name="Line 18"/>
            <p:cNvSpPr>
              <a:spLocks noChangeShapeType="1"/>
            </p:cNvSpPr>
            <p:nvPr/>
          </p:nvSpPr>
          <p:spPr bwMode="auto">
            <a:xfrm>
              <a:off x="5662" y="3857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5" name="Rectangle 19"/>
            <p:cNvSpPr>
              <a:spLocks noChangeArrowheads="1"/>
            </p:cNvSpPr>
            <p:nvPr/>
          </p:nvSpPr>
          <p:spPr bwMode="auto">
            <a:xfrm>
              <a:off x="5239" y="3857"/>
              <a:ext cx="296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6" name="Rectangle 20"/>
            <p:cNvSpPr>
              <a:spLocks noChangeArrowheads="1"/>
            </p:cNvSpPr>
            <p:nvPr/>
          </p:nvSpPr>
          <p:spPr bwMode="auto">
            <a:xfrm>
              <a:off x="3968" y="5530"/>
              <a:ext cx="2965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7" name="Rectangle 21"/>
            <p:cNvSpPr>
              <a:spLocks noChangeArrowheads="1"/>
            </p:cNvSpPr>
            <p:nvPr/>
          </p:nvSpPr>
          <p:spPr bwMode="auto">
            <a:xfrm>
              <a:off x="5239" y="6784"/>
              <a:ext cx="338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8" name="Line 22"/>
            <p:cNvSpPr>
              <a:spLocks noChangeShapeType="1"/>
            </p:cNvSpPr>
            <p:nvPr/>
          </p:nvSpPr>
          <p:spPr bwMode="auto">
            <a:xfrm>
              <a:off x="5662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9" name="Line 23"/>
            <p:cNvSpPr>
              <a:spLocks noChangeShapeType="1"/>
            </p:cNvSpPr>
            <p:nvPr/>
          </p:nvSpPr>
          <p:spPr bwMode="auto">
            <a:xfrm>
              <a:off x="6086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0" name="Line 24"/>
            <p:cNvSpPr>
              <a:spLocks noChangeShapeType="1"/>
            </p:cNvSpPr>
            <p:nvPr/>
          </p:nvSpPr>
          <p:spPr bwMode="auto">
            <a:xfrm>
              <a:off x="6509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1" name="Line 25"/>
            <p:cNvSpPr>
              <a:spLocks noChangeShapeType="1"/>
            </p:cNvSpPr>
            <p:nvPr/>
          </p:nvSpPr>
          <p:spPr bwMode="auto">
            <a:xfrm>
              <a:off x="6933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2" name="Line 26"/>
            <p:cNvSpPr>
              <a:spLocks noChangeShapeType="1"/>
            </p:cNvSpPr>
            <p:nvPr/>
          </p:nvSpPr>
          <p:spPr bwMode="auto">
            <a:xfrm>
              <a:off x="7356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3" name="Line 27"/>
            <p:cNvSpPr>
              <a:spLocks noChangeShapeType="1"/>
            </p:cNvSpPr>
            <p:nvPr/>
          </p:nvSpPr>
          <p:spPr bwMode="auto">
            <a:xfrm>
              <a:off x="7780" y="385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4" name="Line 28"/>
            <p:cNvSpPr>
              <a:spLocks noChangeShapeType="1"/>
            </p:cNvSpPr>
            <p:nvPr/>
          </p:nvSpPr>
          <p:spPr bwMode="auto">
            <a:xfrm>
              <a:off x="6509" y="5112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5" name="Line 29"/>
            <p:cNvSpPr>
              <a:spLocks noChangeShapeType="1"/>
            </p:cNvSpPr>
            <p:nvPr/>
          </p:nvSpPr>
          <p:spPr bwMode="auto">
            <a:xfrm>
              <a:off x="6933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6" name="Line 30"/>
            <p:cNvSpPr>
              <a:spLocks noChangeShapeType="1"/>
            </p:cNvSpPr>
            <p:nvPr/>
          </p:nvSpPr>
          <p:spPr bwMode="auto">
            <a:xfrm>
              <a:off x="7356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7" name="Line 31"/>
            <p:cNvSpPr>
              <a:spLocks noChangeShapeType="1"/>
            </p:cNvSpPr>
            <p:nvPr/>
          </p:nvSpPr>
          <p:spPr bwMode="auto">
            <a:xfrm>
              <a:off x="7780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8" name="Line 32"/>
            <p:cNvSpPr>
              <a:spLocks noChangeShapeType="1"/>
            </p:cNvSpPr>
            <p:nvPr/>
          </p:nvSpPr>
          <p:spPr bwMode="auto">
            <a:xfrm>
              <a:off x="8203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9" name="Line 33"/>
            <p:cNvSpPr>
              <a:spLocks noChangeShapeType="1"/>
            </p:cNvSpPr>
            <p:nvPr/>
          </p:nvSpPr>
          <p:spPr bwMode="auto">
            <a:xfrm>
              <a:off x="8627" y="5112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0" name="Line 34"/>
            <p:cNvSpPr>
              <a:spLocks noChangeShapeType="1"/>
            </p:cNvSpPr>
            <p:nvPr/>
          </p:nvSpPr>
          <p:spPr bwMode="auto">
            <a:xfrm>
              <a:off x="6086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1" name="Line 35"/>
            <p:cNvSpPr>
              <a:spLocks noChangeShapeType="1"/>
            </p:cNvSpPr>
            <p:nvPr/>
          </p:nvSpPr>
          <p:spPr bwMode="auto">
            <a:xfrm>
              <a:off x="5662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2" name="Line 36"/>
            <p:cNvSpPr>
              <a:spLocks noChangeShapeType="1"/>
            </p:cNvSpPr>
            <p:nvPr/>
          </p:nvSpPr>
          <p:spPr bwMode="auto">
            <a:xfrm>
              <a:off x="6509" y="5530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3" name="Line 37"/>
            <p:cNvSpPr>
              <a:spLocks noChangeShapeType="1"/>
            </p:cNvSpPr>
            <p:nvPr/>
          </p:nvSpPr>
          <p:spPr bwMode="auto">
            <a:xfrm>
              <a:off x="5239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4" name="Line 38"/>
            <p:cNvSpPr>
              <a:spLocks noChangeShapeType="1"/>
            </p:cNvSpPr>
            <p:nvPr/>
          </p:nvSpPr>
          <p:spPr bwMode="auto">
            <a:xfrm>
              <a:off x="4815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5" name="Line 39"/>
            <p:cNvSpPr>
              <a:spLocks noChangeShapeType="1"/>
            </p:cNvSpPr>
            <p:nvPr/>
          </p:nvSpPr>
          <p:spPr bwMode="auto">
            <a:xfrm>
              <a:off x="4392" y="553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6" name="Line 40"/>
            <p:cNvSpPr>
              <a:spLocks noChangeShapeType="1"/>
            </p:cNvSpPr>
            <p:nvPr/>
          </p:nvSpPr>
          <p:spPr bwMode="auto">
            <a:xfrm>
              <a:off x="5662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7" name="Line 41"/>
            <p:cNvSpPr>
              <a:spLocks noChangeShapeType="1"/>
            </p:cNvSpPr>
            <p:nvPr/>
          </p:nvSpPr>
          <p:spPr bwMode="auto">
            <a:xfrm>
              <a:off x="6086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8" name="Line 42"/>
            <p:cNvSpPr>
              <a:spLocks noChangeShapeType="1"/>
            </p:cNvSpPr>
            <p:nvPr/>
          </p:nvSpPr>
          <p:spPr bwMode="auto">
            <a:xfrm>
              <a:off x="6509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9" name="Line 43"/>
            <p:cNvSpPr>
              <a:spLocks noChangeShapeType="1"/>
            </p:cNvSpPr>
            <p:nvPr/>
          </p:nvSpPr>
          <p:spPr bwMode="auto">
            <a:xfrm>
              <a:off x="6933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60" name="Line 44"/>
            <p:cNvSpPr>
              <a:spLocks noChangeShapeType="1"/>
            </p:cNvSpPr>
            <p:nvPr/>
          </p:nvSpPr>
          <p:spPr bwMode="auto">
            <a:xfrm>
              <a:off x="7356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61" name="Line 45"/>
            <p:cNvSpPr>
              <a:spLocks noChangeShapeType="1"/>
            </p:cNvSpPr>
            <p:nvPr/>
          </p:nvSpPr>
          <p:spPr bwMode="auto">
            <a:xfrm>
              <a:off x="7780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62" name="Line 46"/>
            <p:cNvSpPr>
              <a:spLocks noChangeShapeType="1"/>
            </p:cNvSpPr>
            <p:nvPr/>
          </p:nvSpPr>
          <p:spPr bwMode="auto">
            <a:xfrm>
              <a:off x="8203" y="6784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63" name="Text Box 47"/>
            <p:cNvSpPr txBox="1">
              <a:spLocks noChangeArrowheads="1"/>
            </p:cNvSpPr>
            <p:nvPr/>
          </p:nvSpPr>
          <p:spPr bwMode="auto">
            <a:xfrm>
              <a:off x="5239" y="3857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с</a:t>
              </a:r>
              <a:endParaRPr lang="ru-RU"/>
            </a:p>
          </p:txBody>
        </p:sp>
        <p:sp>
          <p:nvSpPr>
            <p:cNvPr id="30764" name="Text Box 48"/>
            <p:cNvSpPr txBox="1">
              <a:spLocks noChangeArrowheads="1"/>
            </p:cNvSpPr>
            <p:nvPr/>
          </p:nvSpPr>
          <p:spPr bwMode="auto">
            <a:xfrm>
              <a:off x="5662" y="5112"/>
              <a:ext cx="424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с</a:t>
              </a:r>
              <a:endParaRPr lang="ru-RU"/>
            </a:p>
          </p:txBody>
        </p:sp>
        <p:sp>
          <p:nvSpPr>
            <p:cNvPr id="30765" name="Text Box 49"/>
            <p:cNvSpPr txBox="1">
              <a:spLocks noChangeArrowheads="1"/>
            </p:cNvSpPr>
            <p:nvPr/>
          </p:nvSpPr>
          <p:spPr bwMode="auto">
            <a:xfrm>
              <a:off x="3968" y="5530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о</a:t>
              </a:r>
              <a:endParaRPr lang="ru-RU"/>
            </a:p>
          </p:txBody>
        </p:sp>
        <p:sp>
          <p:nvSpPr>
            <p:cNvPr id="30766" name="Text Box 50"/>
            <p:cNvSpPr txBox="1">
              <a:spLocks noChangeArrowheads="1"/>
            </p:cNvSpPr>
            <p:nvPr/>
          </p:nvSpPr>
          <p:spPr bwMode="auto">
            <a:xfrm>
              <a:off x="5239" y="6784"/>
              <a:ext cx="423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а</a:t>
              </a:r>
              <a:endParaRPr lang="ru-RU"/>
            </a:p>
          </p:txBody>
        </p:sp>
        <p:sp>
          <p:nvSpPr>
            <p:cNvPr id="30767" name="Text Box 51"/>
            <p:cNvSpPr txBox="1">
              <a:spLocks noChangeArrowheads="1"/>
            </p:cNvSpPr>
            <p:nvPr/>
          </p:nvSpPr>
          <p:spPr bwMode="auto">
            <a:xfrm>
              <a:off x="5662" y="3857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л</a:t>
              </a:r>
              <a:endParaRPr lang="ru-RU"/>
            </a:p>
          </p:txBody>
        </p:sp>
        <p:sp>
          <p:nvSpPr>
            <p:cNvPr id="30768" name="Text Box 52"/>
            <p:cNvSpPr txBox="1">
              <a:spLocks noChangeArrowheads="1"/>
            </p:cNvSpPr>
            <p:nvPr/>
          </p:nvSpPr>
          <p:spPr bwMode="auto">
            <a:xfrm>
              <a:off x="6086" y="3857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о</a:t>
              </a:r>
              <a:endParaRPr lang="ru-RU"/>
            </a:p>
          </p:txBody>
        </p:sp>
        <p:sp>
          <p:nvSpPr>
            <p:cNvPr id="30769" name="Text Box 53"/>
            <p:cNvSpPr txBox="1">
              <a:spLocks noChangeArrowheads="1"/>
            </p:cNvSpPr>
            <p:nvPr/>
          </p:nvSpPr>
          <p:spPr bwMode="auto">
            <a:xfrm>
              <a:off x="6510" y="3857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в</a:t>
              </a:r>
              <a:endParaRPr lang="ru-RU"/>
            </a:p>
          </p:txBody>
        </p:sp>
        <p:sp>
          <p:nvSpPr>
            <p:cNvPr id="30770" name="Text Box 54"/>
            <p:cNvSpPr txBox="1">
              <a:spLocks noChangeArrowheads="1"/>
            </p:cNvSpPr>
            <p:nvPr/>
          </p:nvSpPr>
          <p:spPr bwMode="auto">
            <a:xfrm>
              <a:off x="6933" y="3857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а</a:t>
              </a:r>
              <a:endParaRPr lang="ru-RU"/>
            </a:p>
          </p:txBody>
        </p:sp>
        <p:sp>
          <p:nvSpPr>
            <p:cNvPr id="30771" name="Text Box 55"/>
            <p:cNvSpPr txBox="1">
              <a:spLocks noChangeArrowheads="1"/>
            </p:cNvSpPr>
            <p:nvPr/>
          </p:nvSpPr>
          <p:spPr bwMode="auto">
            <a:xfrm>
              <a:off x="7357" y="3857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р</a:t>
              </a:r>
              <a:endParaRPr lang="ru-RU"/>
            </a:p>
          </p:txBody>
        </p:sp>
        <p:sp>
          <p:nvSpPr>
            <p:cNvPr id="30772" name="Text Box 56"/>
            <p:cNvSpPr txBox="1">
              <a:spLocks noChangeArrowheads="1"/>
            </p:cNvSpPr>
            <p:nvPr/>
          </p:nvSpPr>
          <p:spPr bwMode="auto">
            <a:xfrm>
              <a:off x="7781" y="3857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ь</a:t>
              </a:r>
              <a:endParaRPr lang="ru-RU"/>
            </a:p>
          </p:txBody>
        </p:sp>
        <p:sp>
          <p:nvSpPr>
            <p:cNvPr id="30773" name="Text Box 57"/>
            <p:cNvSpPr txBox="1">
              <a:spLocks noChangeArrowheads="1"/>
            </p:cNvSpPr>
            <p:nvPr/>
          </p:nvSpPr>
          <p:spPr bwMode="auto">
            <a:xfrm>
              <a:off x="5663" y="4275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е</a:t>
              </a:r>
              <a:endParaRPr lang="ru-RU"/>
            </a:p>
          </p:txBody>
        </p:sp>
        <p:sp>
          <p:nvSpPr>
            <p:cNvPr id="30774" name="Text Box 58"/>
            <p:cNvSpPr txBox="1">
              <a:spLocks noChangeArrowheads="1"/>
            </p:cNvSpPr>
            <p:nvPr/>
          </p:nvSpPr>
          <p:spPr bwMode="auto">
            <a:xfrm>
              <a:off x="5663" y="4693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к</a:t>
              </a:r>
              <a:endParaRPr lang="ru-RU"/>
            </a:p>
          </p:txBody>
        </p:sp>
        <p:sp>
          <p:nvSpPr>
            <p:cNvPr id="30775" name="Text Box 59"/>
            <p:cNvSpPr txBox="1">
              <a:spLocks noChangeArrowheads="1"/>
            </p:cNvSpPr>
            <p:nvPr/>
          </p:nvSpPr>
          <p:spPr bwMode="auto">
            <a:xfrm>
              <a:off x="5663" y="5529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и</a:t>
              </a:r>
              <a:endParaRPr lang="ru-RU"/>
            </a:p>
          </p:txBody>
        </p:sp>
        <p:sp>
          <p:nvSpPr>
            <p:cNvPr id="30776" name="Text Box 60"/>
            <p:cNvSpPr txBox="1">
              <a:spLocks noChangeArrowheads="1"/>
            </p:cNvSpPr>
            <p:nvPr/>
          </p:nvSpPr>
          <p:spPr bwMode="auto">
            <a:xfrm>
              <a:off x="5663" y="5947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к</a:t>
              </a:r>
              <a:endParaRPr lang="ru-RU"/>
            </a:p>
          </p:txBody>
        </p:sp>
        <p:sp>
          <p:nvSpPr>
            <p:cNvPr id="30777" name="Text Box 61"/>
            <p:cNvSpPr txBox="1">
              <a:spLocks noChangeArrowheads="1"/>
            </p:cNvSpPr>
            <p:nvPr/>
          </p:nvSpPr>
          <p:spPr bwMode="auto">
            <a:xfrm>
              <a:off x="5663" y="6365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о</a:t>
              </a:r>
              <a:endParaRPr lang="ru-RU"/>
            </a:p>
          </p:txBody>
        </p:sp>
        <p:sp>
          <p:nvSpPr>
            <p:cNvPr id="30778" name="Text Box 62"/>
            <p:cNvSpPr txBox="1">
              <a:spLocks noChangeArrowheads="1"/>
            </p:cNvSpPr>
            <p:nvPr/>
          </p:nvSpPr>
          <p:spPr bwMode="auto">
            <a:xfrm>
              <a:off x="5663" y="6783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н</a:t>
              </a:r>
              <a:endParaRPr lang="ru-RU"/>
            </a:p>
          </p:txBody>
        </p:sp>
        <p:sp>
          <p:nvSpPr>
            <p:cNvPr id="30779" name="Text Box 63"/>
            <p:cNvSpPr txBox="1">
              <a:spLocks noChangeArrowheads="1"/>
            </p:cNvSpPr>
            <p:nvPr/>
          </p:nvSpPr>
          <p:spPr bwMode="auto">
            <a:xfrm>
              <a:off x="6086" y="5111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и</a:t>
              </a:r>
              <a:endParaRPr lang="ru-RU"/>
            </a:p>
          </p:txBody>
        </p:sp>
        <p:sp>
          <p:nvSpPr>
            <p:cNvPr id="30780" name="Text Box 64"/>
            <p:cNvSpPr txBox="1">
              <a:spLocks noChangeArrowheads="1"/>
            </p:cNvSpPr>
            <p:nvPr/>
          </p:nvSpPr>
          <p:spPr bwMode="auto">
            <a:xfrm>
              <a:off x="6933" y="6783"/>
              <a:ext cx="426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н</a:t>
              </a:r>
              <a:endParaRPr lang="ru-RU"/>
            </a:p>
          </p:txBody>
        </p:sp>
        <p:sp>
          <p:nvSpPr>
            <p:cNvPr id="30781" name="Text Box 65"/>
            <p:cNvSpPr txBox="1">
              <a:spLocks noChangeArrowheads="1"/>
            </p:cNvSpPr>
            <p:nvPr/>
          </p:nvSpPr>
          <p:spPr bwMode="auto">
            <a:xfrm>
              <a:off x="6933" y="5111"/>
              <a:ext cx="426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о</a:t>
              </a:r>
              <a:endParaRPr lang="ru-RU"/>
            </a:p>
          </p:txBody>
        </p:sp>
        <p:sp>
          <p:nvSpPr>
            <p:cNvPr id="30782" name="Text Box 66"/>
            <p:cNvSpPr txBox="1">
              <a:spLocks noChangeArrowheads="1"/>
            </p:cNvSpPr>
            <p:nvPr/>
          </p:nvSpPr>
          <p:spPr bwMode="auto">
            <a:xfrm>
              <a:off x="7357" y="5111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н</a:t>
              </a:r>
              <a:endParaRPr lang="ru-RU"/>
            </a:p>
          </p:txBody>
        </p:sp>
        <p:sp>
          <p:nvSpPr>
            <p:cNvPr id="30783" name="Text Box 67"/>
            <p:cNvSpPr txBox="1">
              <a:spLocks noChangeArrowheads="1"/>
            </p:cNvSpPr>
            <p:nvPr/>
          </p:nvSpPr>
          <p:spPr bwMode="auto">
            <a:xfrm>
              <a:off x="7781" y="5111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и</a:t>
              </a:r>
              <a:endParaRPr lang="ru-RU"/>
            </a:p>
          </p:txBody>
        </p:sp>
        <p:sp>
          <p:nvSpPr>
            <p:cNvPr id="30784" name="Text Box 68"/>
            <p:cNvSpPr txBox="1">
              <a:spLocks noChangeArrowheads="1"/>
            </p:cNvSpPr>
            <p:nvPr/>
          </p:nvSpPr>
          <p:spPr bwMode="auto">
            <a:xfrm>
              <a:off x="8204" y="5111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м</a:t>
              </a:r>
              <a:endParaRPr lang="ru-RU"/>
            </a:p>
          </p:txBody>
        </p:sp>
        <p:sp>
          <p:nvSpPr>
            <p:cNvPr id="30785" name="Text Box 69"/>
            <p:cNvSpPr txBox="1">
              <a:spLocks noChangeArrowheads="1"/>
            </p:cNvSpPr>
            <p:nvPr/>
          </p:nvSpPr>
          <p:spPr bwMode="auto">
            <a:xfrm>
              <a:off x="8628" y="5111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ы</a:t>
              </a:r>
              <a:endParaRPr lang="ru-RU"/>
            </a:p>
          </p:txBody>
        </p:sp>
        <p:sp>
          <p:nvSpPr>
            <p:cNvPr id="30786" name="Text Box 70"/>
            <p:cNvSpPr txBox="1">
              <a:spLocks noChangeArrowheads="1"/>
            </p:cNvSpPr>
            <p:nvPr/>
          </p:nvSpPr>
          <p:spPr bwMode="auto">
            <a:xfrm>
              <a:off x="4392" y="5529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м</a:t>
              </a:r>
              <a:endParaRPr lang="ru-RU"/>
            </a:p>
          </p:txBody>
        </p:sp>
        <p:sp>
          <p:nvSpPr>
            <p:cNvPr id="30787" name="Text Box 71"/>
            <p:cNvSpPr txBox="1">
              <a:spLocks noChangeArrowheads="1"/>
            </p:cNvSpPr>
            <p:nvPr/>
          </p:nvSpPr>
          <p:spPr bwMode="auto">
            <a:xfrm>
              <a:off x="4816" y="5529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о</a:t>
              </a:r>
              <a:endParaRPr lang="ru-RU"/>
            </a:p>
          </p:txBody>
        </p:sp>
        <p:sp>
          <p:nvSpPr>
            <p:cNvPr id="30788" name="Text Box 72"/>
            <p:cNvSpPr txBox="1">
              <a:spLocks noChangeArrowheads="1"/>
            </p:cNvSpPr>
            <p:nvPr/>
          </p:nvSpPr>
          <p:spPr bwMode="auto">
            <a:xfrm>
              <a:off x="6086" y="5529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м</a:t>
              </a:r>
              <a:endParaRPr lang="ru-RU"/>
            </a:p>
          </p:txBody>
        </p:sp>
        <p:sp>
          <p:nvSpPr>
            <p:cNvPr id="30789" name="Text Box 73"/>
            <p:cNvSpPr txBox="1">
              <a:spLocks noChangeArrowheads="1"/>
            </p:cNvSpPr>
            <p:nvPr/>
          </p:nvSpPr>
          <p:spPr bwMode="auto">
            <a:xfrm>
              <a:off x="5239" y="5529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н</a:t>
              </a:r>
              <a:endParaRPr lang="ru-RU"/>
            </a:p>
          </p:txBody>
        </p:sp>
        <p:sp>
          <p:nvSpPr>
            <p:cNvPr id="30790" name="Text Box 74"/>
            <p:cNvSpPr txBox="1">
              <a:spLocks noChangeArrowheads="1"/>
            </p:cNvSpPr>
            <p:nvPr/>
          </p:nvSpPr>
          <p:spPr bwMode="auto">
            <a:xfrm>
              <a:off x="6510" y="5529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ы</a:t>
              </a:r>
              <a:endParaRPr lang="ru-RU"/>
            </a:p>
          </p:txBody>
        </p:sp>
        <p:sp>
          <p:nvSpPr>
            <p:cNvPr id="30791" name="Text Box 75"/>
            <p:cNvSpPr txBox="1">
              <a:spLocks noChangeArrowheads="1"/>
            </p:cNvSpPr>
            <p:nvPr/>
          </p:nvSpPr>
          <p:spPr bwMode="auto">
            <a:xfrm>
              <a:off x="6086" y="6783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т</a:t>
              </a:r>
              <a:endParaRPr lang="ru-RU"/>
            </a:p>
          </p:txBody>
        </p:sp>
        <p:sp>
          <p:nvSpPr>
            <p:cNvPr id="30792" name="Text Box 76"/>
            <p:cNvSpPr txBox="1">
              <a:spLocks noChangeArrowheads="1"/>
            </p:cNvSpPr>
            <p:nvPr/>
          </p:nvSpPr>
          <p:spPr bwMode="auto">
            <a:xfrm>
              <a:off x="6510" y="6783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о</a:t>
              </a:r>
              <a:endParaRPr lang="ru-RU"/>
            </a:p>
          </p:txBody>
        </p:sp>
        <p:sp>
          <p:nvSpPr>
            <p:cNvPr id="30793" name="Text Box 77"/>
            <p:cNvSpPr txBox="1">
              <a:spLocks noChangeArrowheads="1"/>
            </p:cNvSpPr>
            <p:nvPr/>
          </p:nvSpPr>
          <p:spPr bwMode="auto">
            <a:xfrm>
              <a:off x="6510" y="5111"/>
              <a:ext cx="423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н</a:t>
              </a:r>
              <a:endParaRPr lang="ru-RU"/>
            </a:p>
          </p:txBody>
        </p:sp>
        <p:sp>
          <p:nvSpPr>
            <p:cNvPr id="30794" name="Text Box 78"/>
            <p:cNvSpPr txBox="1">
              <a:spLocks noChangeArrowheads="1"/>
            </p:cNvSpPr>
            <p:nvPr/>
          </p:nvSpPr>
          <p:spPr bwMode="auto">
            <a:xfrm>
              <a:off x="7781" y="6783"/>
              <a:ext cx="422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м</a:t>
              </a:r>
              <a:endParaRPr lang="ru-RU"/>
            </a:p>
          </p:txBody>
        </p:sp>
        <p:sp>
          <p:nvSpPr>
            <p:cNvPr id="30795" name="Text Box 79"/>
            <p:cNvSpPr txBox="1">
              <a:spLocks noChangeArrowheads="1"/>
            </p:cNvSpPr>
            <p:nvPr/>
          </p:nvSpPr>
          <p:spPr bwMode="auto">
            <a:xfrm>
              <a:off x="7357" y="6783"/>
              <a:ext cx="42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и</a:t>
              </a:r>
              <a:endParaRPr lang="ru-RU"/>
            </a:p>
          </p:txBody>
        </p:sp>
        <p:sp>
          <p:nvSpPr>
            <p:cNvPr id="30796" name="Text Box 80"/>
            <p:cNvSpPr txBox="1">
              <a:spLocks noChangeArrowheads="1"/>
            </p:cNvSpPr>
            <p:nvPr/>
          </p:nvSpPr>
          <p:spPr bwMode="auto">
            <a:xfrm>
              <a:off x="8204" y="6783"/>
              <a:ext cx="424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800"/>
                <a:t>ы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7848872" cy="6480720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Критерий оценивания                           Дескрипторы   учащийся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Выполняет задания к тексту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правильно отвечает на вопросы</a:t>
            </a:r>
            <a:r>
              <a:rPr lang="ru-RU" sz="2000" dirty="0" smtClean="0"/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- находит в тексте антонимы</a:t>
            </a:r>
            <a:r>
              <a:rPr lang="ru-RU" sz="2000" dirty="0" smtClean="0"/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находит в тексте синонимы;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- находит в тексте слова в прямом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значении;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- находит в тексте слова 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переносном значении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2687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Напишите текст-описание по иллюстрации к фантастическому рассказу.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https://www.1zoom.ru/big/14/2229-admin.jpg"/>
          <p:cNvPicPr>
            <a:picLocks noGrp="1"/>
          </p:cNvPicPr>
          <p:nvPr>
            <p:ph idx="1"/>
          </p:nvPr>
        </p:nvPicPr>
        <p:blipFill>
          <a:blip r:embed="rId2" cstate="print"/>
          <a:srcRect l="2381" r="2601"/>
          <a:stretch>
            <a:fillRect/>
          </a:stretch>
        </p:blipFill>
        <p:spPr bwMode="auto">
          <a:xfrm>
            <a:off x="0" y="1124744"/>
            <a:ext cx="8172400" cy="5733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7239000" cy="216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«Надо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учиться языку, надо расширять свой лексикон…»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М.Горький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D:\Таня\Новая папка\о природе\картинки\3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4797152"/>
            <a:ext cx="70928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Спасибо за 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внимание!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0064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Оценивание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7848872" cy="6120680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Критерий: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Описывает иллюстрацию к фантастическому рассказу.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описывает, что изображено на переднем и заднем плане;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-Использует разнообразие лексики, выразительные средства языка.</a:t>
            </a:r>
          </a:p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Дескрипторы учащийся: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описывает, что изображено на переднем и заднем плане;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-характеризует персонажей;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-называет основные цвета (краски) иллюстрации;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описывает, какое настроение передает эта картина.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передаёт свои впечатления от картины (понравилась/ не понравилась, почему);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-использует слова в правильном значении;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-использует в тексте 3 и более эпитетов;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-использует в тексте 2 сравнения.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ages.myshared.ru/4/222572/slide_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4440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очему волшебные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7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Не может быть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7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8172400" cy="6381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Критерий оценивания :                                                Дескрипторы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учащийся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Принимает участие в диалоге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ведет беседу в соответствии с заданной темой;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ведет беседу: начинает при необходимости,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поддерживает ее с соблюдением очередности;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строит беседу логично, последовательно,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поддерживая или развивая мысль собеседника;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использует различные техники одобрения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оппонента (контакт с собеседником, кивание 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головой, использует фразы: «да», «нет», «я с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тобой согласен», «я тоже так думаю» и др.,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обобщение мысли собеседника и др.);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соблюдает лексические нормы языка: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соблюдает речевые нормы языка: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Вставь волшебное слово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7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Интересная задачк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7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</TotalTime>
  <Words>731</Words>
  <Application>Microsoft Office PowerPoint</Application>
  <PresentationFormat>Экран (4:3)</PresentationFormat>
  <Paragraphs>155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Слайд 1</vt:lpstr>
      <vt:lpstr>                 Проверка домашнего задания Напишите текст-описание по иллюстрации к фантастическому рассказу.  </vt:lpstr>
      <vt:lpstr>                                      Оценивание</vt:lpstr>
      <vt:lpstr>Слайд 4</vt:lpstr>
      <vt:lpstr>Слайд 5</vt:lpstr>
      <vt:lpstr>Слайд 6</vt:lpstr>
      <vt:lpstr>Слайд 7</vt:lpstr>
      <vt:lpstr>Слайд 8</vt:lpstr>
      <vt:lpstr>Слайд 9</vt:lpstr>
      <vt:lpstr>             "Отгадай загадку" </vt:lpstr>
      <vt:lpstr>                                   Ответы</vt:lpstr>
      <vt:lpstr>Подберите антонимы к выделенным словам:</vt:lpstr>
      <vt:lpstr>              Проверьте:</vt:lpstr>
      <vt:lpstr>В каком из словосочетаний слово ЗОЛОТОЙ употреблено в переносном значении?</vt:lpstr>
      <vt:lpstr>Слайд 15</vt:lpstr>
      <vt:lpstr>Слайд 16</vt:lpstr>
      <vt:lpstr>Слайд 17</vt:lpstr>
      <vt:lpstr>                     Проверьте:</vt:lpstr>
      <vt:lpstr>Слайд 19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</dc:creator>
  <cp:lastModifiedBy>7</cp:lastModifiedBy>
  <cp:revision>9</cp:revision>
  <dcterms:created xsi:type="dcterms:W3CDTF">2018-01-15T14:30:05Z</dcterms:created>
  <dcterms:modified xsi:type="dcterms:W3CDTF">2018-01-15T18:20:40Z</dcterms:modified>
</cp:coreProperties>
</file>