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73" r:id="rId4"/>
    <p:sldId id="277" r:id="rId5"/>
    <p:sldId id="276" r:id="rId6"/>
    <p:sldId id="275" r:id="rId7"/>
    <p:sldId id="274" r:id="rId8"/>
    <p:sldId id="266" r:id="rId9"/>
    <p:sldId id="270" r:id="rId10"/>
    <p:sldId id="269" r:id="rId11"/>
    <p:sldId id="268" r:id="rId12"/>
    <p:sldId id="271" r:id="rId13"/>
    <p:sldId id="281" r:id="rId14"/>
    <p:sldId id="283" r:id="rId15"/>
    <p:sldId id="284" r:id="rId16"/>
    <p:sldId id="286" r:id="rId17"/>
    <p:sldId id="287" r:id="rId18"/>
    <p:sldId id="288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91" d="100"/>
          <a:sy n="91" d="100"/>
        </p:scale>
        <p:origin x="-102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4CD5C7-74BC-49B3-A645-B469C7D9D491}" type="datetimeFigureOut">
              <a:rPr lang="ru-RU" smtClean="0"/>
              <a:pPr/>
              <a:t>24.02.2018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8179AA-EFE2-4B51-A9E9-5F4BFC724DB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Карина\Downloads\img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Theme of the lesson: </a:t>
            </a:r>
          </a:p>
          <a:p>
            <a:pPr>
              <a:buNone/>
            </a:pPr>
            <a:r>
              <a:rPr lang="en-US" sz="6000" dirty="0" smtClean="0">
                <a:solidFill>
                  <a:schemeClr val="accent5">
                    <a:lumMod val="50000"/>
                  </a:schemeClr>
                </a:solidFill>
                <a:latin typeface="Bauhaus 93" pitchFamily="82" charset="0"/>
              </a:rPr>
              <a:t>           My school day</a:t>
            </a:r>
          </a:p>
          <a:p>
            <a:pPr>
              <a:buNone/>
            </a:pPr>
            <a:r>
              <a:rPr lang="en-US" sz="6000" dirty="0">
                <a:solidFill>
                  <a:schemeClr val="accent5">
                    <a:lumMod val="50000"/>
                  </a:schemeClr>
                </a:solidFill>
                <a:latin typeface="Bauhaus 93" pitchFamily="82" charset="0"/>
              </a:rPr>
              <a:t> </a:t>
            </a:r>
            <a:r>
              <a:rPr lang="en-US" sz="6000" dirty="0" smtClean="0">
                <a:solidFill>
                  <a:schemeClr val="accent5">
                    <a:lumMod val="50000"/>
                  </a:schemeClr>
                </a:solidFill>
                <a:latin typeface="Bauhaus 93" pitchFamily="82" charset="0"/>
              </a:rPr>
              <a:t>                </a:t>
            </a:r>
            <a:endParaRPr lang="ru-RU" sz="1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uhaus 93" pitchFamily="82" charset="0"/>
                <a:cs typeface="Times New Roman" pitchFamily="18" charset="0"/>
              </a:rPr>
              <a:t>For the third group.</a:t>
            </a:r>
            <a:br>
              <a:rPr lang="en-US" b="1" dirty="0" smtClean="0">
                <a:solidFill>
                  <a:srgbClr val="FF0000"/>
                </a:solidFill>
                <a:latin typeface="Bauhaus 93" pitchFamily="82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Find the mistakes</a:t>
            </a:r>
          </a:p>
          <a:p>
            <a:pPr lvl="0">
              <a:buNone/>
            </a:pPr>
            <a:r>
              <a:rPr lang="en-US" dirty="0" smtClean="0"/>
              <a:t>          </a:t>
            </a:r>
            <a:r>
              <a:rPr lang="ru-RU" b="1" dirty="0" smtClean="0">
                <a:solidFill>
                  <a:srgbClr val="7030A0"/>
                </a:solidFill>
              </a:rPr>
              <a:t>I </a:t>
            </a:r>
            <a:r>
              <a:rPr lang="ru-RU" b="1" dirty="0" err="1" smtClean="0">
                <a:solidFill>
                  <a:srgbClr val="7030A0"/>
                </a:solidFill>
              </a:rPr>
              <a:t>likes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to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learn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</a:t>
            </a:r>
            <a:r>
              <a:rPr lang="ru-RU" b="1" dirty="0" err="1" smtClean="0">
                <a:solidFill>
                  <a:srgbClr val="7030A0"/>
                </a:solidFill>
              </a:rPr>
              <a:t>We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plays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football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</a:t>
            </a:r>
            <a:r>
              <a:rPr lang="ru-RU" b="1" dirty="0" err="1" smtClean="0">
                <a:solidFill>
                  <a:srgbClr val="7030A0"/>
                </a:solidFill>
              </a:rPr>
              <a:t>He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teach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Literature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</a:t>
            </a:r>
            <a:r>
              <a:rPr lang="ru-RU" b="1" dirty="0" err="1" smtClean="0">
                <a:solidFill>
                  <a:srgbClr val="7030A0"/>
                </a:solidFill>
              </a:rPr>
              <a:t>Kate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learn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the</a:t>
            </a:r>
            <a:r>
              <a:rPr lang="ru-RU" b="1" dirty="0" smtClean="0">
                <a:solidFill>
                  <a:srgbClr val="7030A0"/>
                </a:solidFill>
              </a:rPr>
              <a:t> </a:t>
            </a:r>
            <a:r>
              <a:rPr lang="ru-RU" b="1" dirty="0" err="1" smtClean="0">
                <a:solidFill>
                  <a:srgbClr val="7030A0"/>
                </a:solidFill>
              </a:rPr>
              <a:t>rules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</a:p>
          <a:p>
            <a:pPr lvl="0">
              <a:buNone/>
            </a:pPr>
            <a:r>
              <a:rPr lang="en-US" b="1" dirty="0" smtClean="0">
                <a:solidFill>
                  <a:srgbClr val="7030A0"/>
                </a:solidFill>
              </a:rPr>
              <a:t>         They has 5 main subjects at school.</a:t>
            </a:r>
            <a:endParaRPr lang="ru-RU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auhaus 93" pitchFamily="82" charset="0"/>
              </a:rPr>
              <a:t>What shouldn`t students do in school?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Don`t sleep in class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Don`t be late for class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Don`t run in the hall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Don`t throw paper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Don`t bring bubble gum to school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          Don`t eat in class</a:t>
            </a:r>
            <a:endParaRPr lang="ru-RU" b="1" dirty="0" smtClean="0">
              <a:solidFill>
                <a:srgbClr val="002060"/>
              </a:solidFill>
            </a:endParaRPr>
          </a:p>
          <a:p>
            <a:pPr>
              <a:buNone/>
            </a:pPr>
            <a:endParaRPr lang="ru-RU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auhaus 93" pitchFamily="82" charset="0"/>
              </a:rPr>
              <a:t>What should students do in school?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School rule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Write carefully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Bring all your books to class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Be respectful to your teachers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Work as a team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Raise your hand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Be helpful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Be polite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Wear school uniform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Be ready for class every day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3600" b="1" dirty="0" smtClean="0">
                <a:solidFill>
                  <a:schemeClr val="accent3">
                    <a:lumMod val="50000"/>
                  </a:schemeClr>
                </a:solidFill>
              </a:rPr>
              <a:t>Keep good discipline</a:t>
            </a:r>
            <a:endParaRPr lang="ru-RU" sz="36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908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Bauhaus 93" pitchFamily="82" charset="0"/>
              </a:rPr>
              <a:t>HOMEWORK.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Write about your school day</a:t>
            </a:r>
          </a:p>
          <a:p>
            <a:pPr>
              <a:buNone/>
            </a:pPr>
            <a:endParaRPr lang="ru-RU" sz="36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</a:t>
            </a:r>
          </a:p>
          <a:p>
            <a:pPr>
              <a:buNone/>
            </a:pPr>
            <a:r>
              <a:rPr lang="en-US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endParaRPr lang="ru-RU" sz="3600" dirty="0">
              <a:solidFill>
                <a:srgbClr val="7030A0"/>
              </a:solidFill>
            </a:endParaRPr>
          </a:p>
        </p:txBody>
      </p:sp>
      <p:pic>
        <p:nvPicPr>
          <p:cNvPr id="6" name="Picture 2" descr="C:\Users\Ирина\Desktop\Рощина\Новая папка (2)\19586494_15452887_11769313634831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>
          <a:xfrm>
            <a:off x="1857356" y="1571612"/>
            <a:ext cx="3287712" cy="472389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715008" y="3000373"/>
            <a:ext cx="285752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☻</a:t>
            </a:r>
            <a:r>
              <a:rPr lang="en-US" sz="4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- OK</a:t>
            </a:r>
            <a:r>
              <a:rPr lang="ru-RU" sz="4800" b="1" dirty="0" smtClean="0">
                <a:solidFill>
                  <a:srgbClr val="0099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☻</a:t>
            </a:r>
            <a:r>
              <a:rPr lang="en-US" sz="4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- OK</a:t>
            </a:r>
            <a:r>
              <a:rPr lang="ru-RU" sz="4800" b="1" dirty="0" smtClean="0">
                <a:solidFill>
                  <a:srgbClr val="FF66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357422" y="2928934"/>
            <a:ext cx="453201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GOOD - BYE!</a:t>
            </a:r>
            <a:endParaRPr lang="ru-RU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ru-RU" smtClean="0"/>
          </a:p>
        </p:txBody>
      </p:sp>
      <p:pic>
        <p:nvPicPr>
          <p:cNvPr id="15364" name="Рисунок 1" descr="http://www.media-online.ru/graphics/upload/13991__Pot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4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Горизонтальный свиток 14"/>
          <p:cNvSpPr/>
          <p:nvPr/>
        </p:nvSpPr>
        <p:spPr>
          <a:xfrm rot="617627">
            <a:off x="-771525" y="-1144588"/>
            <a:ext cx="9348788" cy="9040813"/>
          </a:xfrm>
          <a:prstGeom prst="horizontalScroll">
            <a:avLst/>
          </a:prstGeom>
          <a:blipFill>
            <a:blip r:embed="rId2" cstate="print">
              <a:lum bright="73000"/>
            </a:blip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714375" y="142875"/>
            <a:ext cx="8229600" cy="63579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Dear friends,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I’m Harry Potter. I live in   …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I go to         ….             School.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My school starts    ….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We study many interesting subjects.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We  ….           to fly, to speak to animals.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We read       …               books.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My favourite subject is English of the future.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I want to learn Russian. It    ….              me to find friend in Russia.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Bye,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Harry Potter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ru-RU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142875" y="42862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29500" y="714375"/>
            <a:ext cx="1357313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learn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71875" y="5286375"/>
            <a:ext cx="2071688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London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72125" y="6143625"/>
            <a:ext cx="1500188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helps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143750" y="2071688"/>
            <a:ext cx="1428750" cy="500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magic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429375" y="5286375"/>
            <a:ext cx="2071688" cy="50006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 9 o’clock</a:t>
            </a:r>
            <a:endParaRPr lang="ru-RU" sz="2800" i="1" dirty="0">
              <a:solidFill>
                <a:srgbClr val="FF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286500" y="3214688"/>
            <a:ext cx="2071688" cy="5000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Howard</a:t>
            </a:r>
            <a:endParaRPr lang="ru-RU" sz="28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77457E-6 L 0.13785 -0.68439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9" y="-3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47257 -0.30405 " pathEditMode="relative" ptsTypes="AA">
                                      <p:cBhvr>
                                        <p:cTn id="7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77457E-6 L -0.31632 -0.5271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8" y="-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66146 0.29365 " pathEditMode="relative" ptsTypes="AA">
                                      <p:cBhvr>
                                        <p:cTn id="8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4.68208E-6 L -0.51685 0.1718 " pathEditMode="relative" rAng="0" ptsTypes="AA">
                                      <p:cBhvr>
                                        <p:cTn id="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9" y="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06302 -0.27283 " pathEditMode="relative" ptsTypes="AA">
                                      <p:cBhvr>
                                        <p:cTn id="8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Содержимое 2"/>
          <p:cNvSpPr>
            <a:spLocks noGrp="1"/>
          </p:cNvSpPr>
          <p:nvPr>
            <p:ph idx="1"/>
          </p:nvPr>
        </p:nvSpPr>
        <p:spPr>
          <a:xfrm>
            <a:off x="714375" y="142875"/>
            <a:ext cx="8229600" cy="6357938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Dear friends,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I’m Harry Potter. I live in  London.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I  go  to Howard  School.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My school  starts at 9 o’clock.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We study many interesting subjects.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We learn to fly</a:t>
            </a:r>
            <a:r>
              <a:rPr lang="ru-RU" sz="2800" b="1" i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We  speak to animals.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We read magic  books.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My favourite subject is English of the future.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I want to learn Russian. It  helps me to find friend in Russia.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Bye,</a:t>
            </a:r>
          </a:p>
          <a:p>
            <a:pPr eaLnBrk="1" hangingPunct="1">
              <a:buFont typeface="Arial" charset="0"/>
              <a:buNone/>
            </a:pPr>
            <a:r>
              <a:rPr lang="en-US" sz="2800" b="1" i="1" smtClean="0">
                <a:latin typeface="Times New Roman" pitchFamily="18" charset="0"/>
                <a:cs typeface="Times New Roman" pitchFamily="18" charset="0"/>
              </a:rPr>
              <a:t>Harry Potter</a:t>
            </a:r>
            <a:r>
              <a:rPr lang="en-US" sz="2800" i="1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ru-RU" i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-142875" y="428625"/>
            <a:ext cx="822960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endParaRPr lang="ru-RU" sz="4400" dirty="0">
              <a:latin typeface="+mj-lt"/>
              <a:ea typeface="+mj-ea"/>
              <a:cs typeface="+mj-cs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643313" y="1143000"/>
            <a:ext cx="500062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000125" y="1643063"/>
            <a:ext cx="42862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2500313" y="2143125"/>
            <a:ext cx="785812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285875" y="2714625"/>
            <a:ext cx="785813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57313" y="3214688"/>
            <a:ext cx="714375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714750" y="3214688"/>
            <a:ext cx="785813" cy="158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1357313" y="3714750"/>
            <a:ext cx="64293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857750" y="4714875"/>
            <a:ext cx="714375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071563" y="4714875"/>
            <a:ext cx="642937" cy="158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421" name="Рисунок 1" descr="http://www.agnivek.ru/foto/potte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84938" y="285750"/>
            <a:ext cx="21304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Карина\Downloads\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>
                    <a:lumMod val="50000"/>
                  </a:schemeClr>
                </a:solidFill>
                <a:latin typeface="Bauhaus 93" pitchFamily="82" charset="0"/>
              </a:rPr>
              <a:t>School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428992" y="2428868"/>
            <a:ext cx="2357454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accent2">
                    <a:lumMod val="50000"/>
                  </a:schemeClr>
                </a:solidFill>
                <a:latin typeface="Bauhaus 93" pitchFamily="82" charset="0"/>
              </a:rPr>
              <a:t>School</a:t>
            </a:r>
            <a:endParaRPr lang="ru-RU" sz="4000" dirty="0"/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 flipH="1" flipV="1">
            <a:off x="4036215" y="1821645"/>
            <a:ext cx="9286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000760" y="2928934"/>
            <a:ext cx="135732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4000496" y="421481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>
            <a:off x="2000232" y="3000372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1yanvarja.ru/assets/images/tema/2013/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85728"/>
            <a:ext cx="2808288" cy="280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6"/>
          <p:cNvSpPr>
            <a:spLocks noChangeArrowheads="1"/>
          </p:cNvSpPr>
          <p:nvPr/>
        </p:nvSpPr>
        <p:spPr bwMode="auto">
          <a:xfrm>
            <a:off x="2700338" y="701675"/>
            <a:ext cx="3791423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Bauhaus 93" pitchFamily="82" charset="0"/>
              </a:rPr>
              <a:t>Fine the words</a:t>
            </a:r>
            <a:endParaRPr lang="ru-RU" sz="4400" b="1" dirty="0">
              <a:solidFill>
                <a:srgbClr val="FF0000"/>
              </a:solidFill>
            </a:endParaRPr>
          </a:p>
        </p:txBody>
      </p:sp>
      <p:sp>
        <p:nvSpPr>
          <p:cNvPr id="3076" name="WordArt 7"/>
          <p:cNvSpPr>
            <a:spLocks noChangeArrowheads="1" noChangeShapeType="1" noTextEdit="1"/>
          </p:cNvSpPr>
          <p:nvPr/>
        </p:nvSpPr>
        <p:spPr bwMode="auto">
          <a:xfrm>
            <a:off x="971550" y="1766888"/>
            <a:ext cx="7748588" cy="3313112"/>
          </a:xfrm>
          <a:prstGeom prst="rect">
            <a:avLst/>
          </a:prstGeom>
        </p:spPr>
        <p:txBody>
          <a:bodyPr wrap="none" fromWordArt="1">
            <a:prstTxWarp prst="textWave2">
              <a:avLst>
                <a:gd name="adj1" fmla="val 13005"/>
                <a:gd name="adj2" fmla="val 0"/>
              </a:avLst>
            </a:prstTxWarp>
          </a:bodyPr>
          <a:lstStyle/>
          <a:p>
            <a:pPr algn="ctr"/>
            <a:r>
              <a:rPr lang="en-US" sz="3600" kern="10" dirty="0" err="1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Schoolrupencilme</a:t>
            </a:r>
            <a:endParaRPr lang="en-US" sz="3600" kern="10" dirty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 err="1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bolschoolbaglmtbooktry</a:t>
            </a:r>
            <a:endParaRPr lang="en-US" sz="3600" kern="10" dirty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en-US" sz="3600" kern="10" dirty="0" err="1">
                <a:ln w="1587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8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rulerpanrarubberbokspencilcase</a:t>
            </a:r>
            <a:endParaRPr lang="ru-RU" sz="3600" kern="10" dirty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5" name="Овал 4"/>
          <p:cNvSpPr/>
          <p:nvPr/>
        </p:nvSpPr>
        <p:spPr>
          <a:xfrm rot="20640656">
            <a:off x="2438400" y="2570163"/>
            <a:ext cx="1905000" cy="60801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latin typeface="Bauhaus 93" pitchFamily="82" charset="0"/>
              </a:rPr>
              <a:t>Phonetic exercise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Listen and read the poem.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endParaRPr lang="en-US" kern="10" dirty="0" smtClean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buNone/>
            </a:pPr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The school.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The school has doors that open wide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And friendly teachers wait inside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Hurry, hurry, let’s go in,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For soon the lessons will begin.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Books and pencils I will need,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When I start to write and read,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Lots to learn and lots to do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r>
              <a:rPr lang="en-US" b="1" dirty="0">
                <a:solidFill>
                  <a:srgbClr val="00B050"/>
                </a:solidFill>
              </a:rPr>
              <a:t>I like to go to school, don’t you?</a:t>
            </a:r>
            <a:endParaRPr lang="ru-RU" b="1" dirty="0">
              <a:solidFill>
                <a:srgbClr val="00B050"/>
              </a:solidFill>
            </a:endParaRPr>
          </a:p>
          <a:p>
            <a:pPr algn="ctr">
              <a:buNone/>
            </a:pPr>
            <a:endParaRPr lang="en-US" kern="10" dirty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FF0000"/>
                </a:solidFill>
                <a:latin typeface="Bauhaus 93" pitchFamily="82" charset="0"/>
              </a:rPr>
              <a:t>Play </a:t>
            </a:r>
            <a:r>
              <a:rPr lang="en-US" sz="4800" dirty="0">
                <a:solidFill>
                  <a:srgbClr val="FF0000"/>
                </a:solidFill>
                <a:latin typeface="Bauhaus 93" pitchFamily="82" charset="0"/>
              </a:rPr>
              <a:t>the game</a:t>
            </a:r>
            <a:endParaRPr lang="ru-RU" sz="4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1285860"/>
            <a:ext cx="8229600" cy="4525963"/>
          </a:xfrm>
        </p:spPr>
        <p:txBody>
          <a:bodyPr/>
          <a:lstStyle/>
          <a:p>
            <a:pPr algn="ctr"/>
            <a:endParaRPr lang="en-US" kern="10" dirty="0" smtClean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buNone/>
            </a:pPr>
            <a:endParaRPr lang="en-US" kern="10" dirty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pic>
        <p:nvPicPr>
          <p:cNvPr id="5" name="Picture 6" descr="Рисунок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1643050"/>
            <a:ext cx="7056438" cy="292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714356"/>
            <a:ext cx="8229600" cy="1285884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Bauhaus 93" pitchFamily="82" charset="0"/>
              </a:rPr>
              <a:t>What do you think about your school subjects?</a:t>
            </a:r>
            <a:r>
              <a:rPr lang="ru-RU" sz="3600" dirty="0">
                <a:solidFill>
                  <a:srgbClr val="FF0000"/>
                </a:solidFill>
              </a:rPr>
              <a:t/>
            </a:r>
            <a:br>
              <a:rPr lang="ru-RU" sz="3600" dirty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kern="10" dirty="0" smtClean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>
              <a:buNone/>
            </a:pPr>
            <a:r>
              <a:rPr lang="en-US" i="1" dirty="0" smtClean="0"/>
              <a:t>             </a:t>
            </a:r>
            <a:r>
              <a:rPr lang="en-US" b="1" i="1" dirty="0" smtClean="0">
                <a:solidFill>
                  <a:srgbClr val="00B050"/>
                </a:solidFill>
              </a:rPr>
              <a:t>English                                   interesting </a:t>
            </a:r>
            <a:r>
              <a:rPr lang="en-US" b="1" i="1" dirty="0">
                <a:solidFill>
                  <a:srgbClr val="00B050"/>
                </a:solidFill>
              </a:rPr>
              <a:t/>
            </a:r>
            <a:br>
              <a:rPr lang="en-US" b="1" i="1" dirty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         History                                     easy                        </a:t>
            </a:r>
            <a:r>
              <a:rPr lang="en-US" b="1" i="1" dirty="0">
                <a:solidFill>
                  <a:srgbClr val="00B050"/>
                </a:solidFill>
              </a:rPr>
              <a:t/>
            </a:r>
            <a:br>
              <a:rPr lang="en-US" b="1" i="1" dirty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        Mathematics                          Boring</a:t>
            </a:r>
            <a:r>
              <a:rPr lang="en-US" b="1" i="1" dirty="0">
                <a:solidFill>
                  <a:srgbClr val="00B050"/>
                </a:solidFill>
              </a:rPr>
              <a:t/>
            </a:r>
            <a:br>
              <a:rPr lang="en-US" b="1" i="1" dirty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       Biology                      </a:t>
            </a:r>
            <a:r>
              <a:rPr lang="ru-RU" b="1" i="1" dirty="0" smtClean="0">
                <a:solidFill>
                  <a:srgbClr val="00B050"/>
                </a:solidFill>
              </a:rPr>
              <a:t>IS</a:t>
            </a:r>
            <a:r>
              <a:rPr lang="en-US" b="1" i="1" dirty="0" smtClean="0">
                <a:solidFill>
                  <a:srgbClr val="00B050"/>
                </a:solidFill>
              </a:rPr>
              <a:t>                </a:t>
            </a:r>
            <a:r>
              <a:rPr lang="en-US" b="1" i="1" dirty="0">
                <a:solidFill>
                  <a:srgbClr val="00B050"/>
                </a:solidFill>
              </a:rPr>
              <a:t/>
            </a:r>
            <a:br>
              <a:rPr lang="en-US" b="1" i="1" dirty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       Russian                                    Exciting </a:t>
            </a:r>
            <a:r>
              <a:rPr lang="en-US" b="1" i="1" dirty="0">
                <a:solidFill>
                  <a:srgbClr val="00B050"/>
                </a:solidFill>
              </a:rPr>
              <a:t/>
            </a:r>
            <a:br>
              <a:rPr lang="en-US" b="1" i="1" dirty="0">
                <a:solidFill>
                  <a:srgbClr val="00B050"/>
                </a:solidFill>
              </a:rPr>
            </a:br>
            <a:r>
              <a:rPr lang="en-US" b="1" i="1" dirty="0" smtClean="0">
                <a:solidFill>
                  <a:srgbClr val="00B050"/>
                </a:solidFill>
              </a:rPr>
              <a:t>       Kazakh                                     difficult</a:t>
            </a:r>
            <a:endParaRPr lang="en-US" b="1" dirty="0">
              <a:solidFill>
                <a:srgbClr val="00B050"/>
              </a:solidFill>
            </a:endParaRPr>
          </a:p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</a:rPr>
              <a:t>          Geography</a:t>
            </a:r>
            <a:endParaRPr lang="ru-RU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n-US" kern="10" dirty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. </a:t>
            </a:r>
            <a:r>
              <a:rPr lang="en-US" sz="4000" dirty="0" smtClean="0">
                <a:solidFill>
                  <a:srgbClr val="FF0000"/>
                </a:solidFill>
                <a:latin typeface="Bauhaus 93" pitchFamily="82" charset="0"/>
              </a:rPr>
              <a:t>MATCH THE SCHOOL SUBJECTS </a:t>
            </a:r>
            <a:br>
              <a:rPr lang="en-US" sz="4000" dirty="0" smtClean="0">
                <a:solidFill>
                  <a:srgbClr val="FF0000"/>
                </a:solidFill>
                <a:latin typeface="Bauhaus 93" pitchFamily="82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Bauhaus 93" pitchFamily="82" charset="0"/>
              </a:rPr>
              <a:t>AND THE THINGS STUDIED IN THEM 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endParaRPr lang="en-US" kern="10" dirty="0" smtClean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>
              <a:buNone/>
            </a:pPr>
            <a:endParaRPr lang="en-US" kern="10" dirty="0">
              <a:ln w="15875">
                <a:solidFill>
                  <a:schemeClr val="tx1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1357290" y="1643050"/>
            <a:ext cx="4857784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Events that happened long ago.</a:t>
            </a: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Figures and mathematical.</a:t>
            </a:r>
            <a:endParaRPr lang="ru-RU" dirty="0" smtClean="0">
              <a:solidFill>
                <a:srgbClr val="43661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You run and jump in the Gym.</a:t>
            </a: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Foreign words and grammar rules.</a:t>
            </a:r>
            <a:r>
              <a:rPr lang="ru-RU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solidFill>
                <a:srgbClr val="43661C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Plants and animals.</a:t>
            </a: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Computers</a:t>
            </a:r>
            <a:r>
              <a:rPr lang="ru-RU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Stories, novels, poems</a:t>
            </a:r>
            <a:r>
              <a:rPr lang="ru-RU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Mountains, rivers, oceans.</a:t>
            </a: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You have papers and pencils, </a:t>
            </a:r>
          </a:p>
          <a:p>
            <a:pPr>
              <a:buNone/>
            </a:pPr>
            <a:r>
              <a:rPr lang="en-US" dirty="0" smtClean="0">
                <a:solidFill>
                  <a:srgbClr val="43661C"/>
                </a:solidFill>
                <a:latin typeface="Times New Roman" pitchFamily="18" charset="0"/>
                <a:cs typeface="Times New Roman" pitchFamily="18" charset="0"/>
              </a:rPr>
              <a:t>a brush and an eraser.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429256" y="1643050"/>
            <a:ext cx="32861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 algn="r">
              <a:buNone/>
            </a:pPr>
            <a:r>
              <a:rPr lang="en-US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English</a:t>
            </a:r>
          </a:p>
          <a:p>
            <a:pPr algn="r">
              <a:buNone/>
            </a:pPr>
            <a:r>
              <a:rPr lang="ru-RU" sz="2800" b="1" dirty="0" err="1" smtClean="0"/>
              <a:t>Art</a:t>
            </a:r>
            <a:endParaRPr lang="en-US" sz="28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en-US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Geography</a:t>
            </a:r>
          </a:p>
          <a:p>
            <a:pPr algn="r">
              <a:buNone/>
            </a:pPr>
            <a:r>
              <a:rPr lang="en-US" sz="28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Maths</a:t>
            </a:r>
            <a:endParaRPr lang="en-US" sz="28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en-US" sz="2800" b="1" dirty="0" smtClean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Information Technology</a:t>
            </a:r>
          </a:p>
          <a:p>
            <a:pPr algn="r">
              <a:buNone/>
            </a:pP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Biology</a:t>
            </a:r>
          </a:p>
          <a:p>
            <a:pPr algn="r">
              <a:buNone/>
            </a:pPr>
            <a:r>
              <a:rPr lang="en-US" sz="28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Literature</a:t>
            </a:r>
          </a:p>
          <a:p>
            <a:pPr algn="r">
              <a:buNone/>
            </a:pPr>
            <a:r>
              <a:rPr lang="en-US" sz="2800" b="1" dirty="0" smtClean="0">
                <a:solidFill>
                  <a:srgbClr val="7030A0"/>
                </a:solidFill>
              </a:rPr>
              <a:t>Physical Education</a:t>
            </a:r>
            <a:endParaRPr lang="ru-RU" sz="2800" b="1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Bauhaus 93" pitchFamily="82" charset="0"/>
                <a:cs typeface="Times New Roman" pitchFamily="18" charset="0"/>
              </a:rPr>
              <a:t>For the first group.</a:t>
            </a:r>
            <a:br>
              <a:rPr lang="en-US" b="1" dirty="0" smtClean="0">
                <a:solidFill>
                  <a:srgbClr val="FF0000"/>
                </a:solidFill>
                <a:latin typeface="Bauhaus 93" pitchFamily="82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Find the mistakes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      I like Mathematics. –He…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cs typeface="Aharoni" pitchFamily="2" charset="-79"/>
            </a:endParaRPr>
          </a:p>
          <a:p>
            <a:pPr lvl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      We read History books. - He…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cs typeface="Aharoni" pitchFamily="2" charset="-79"/>
            </a:endParaRPr>
          </a:p>
          <a:p>
            <a:pPr lvl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      I play the piano. - She…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cs typeface="Aharoni" pitchFamily="2" charset="-79"/>
            </a:endParaRPr>
          </a:p>
          <a:p>
            <a:pPr lvl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     You write the exercises. - He…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cs typeface="Aharoni" pitchFamily="2" charset="-79"/>
            </a:endParaRPr>
          </a:p>
          <a:p>
            <a:pPr lvl="0"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       They have new friends. - He…</a:t>
            </a:r>
            <a:endParaRPr lang="ru-RU" dirty="0" smtClean="0">
              <a:solidFill>
                <a:schemeClr val="accent5">
                  <a:lumMod val="50000"/>
                </a:schemeClr>
              </a:solidFill>
              <a:cs typeface="Aharoni" pitchFamily="2" charset="-79"/>
            </a:endParaRPr>
          </a:p>
          <a:p>
            <a:endParaRPr lang="ru-RU" dirty="0">
              <a:solidFill>
                <a:schemeClr val="accent5">
                  <a:lumMod val="50000"/>
                </a:schemeClr>
              </a:solidFill>
              <a:cs typeface="Aharoni" pitchFamily="2" charset="-79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Карина\Downloads\img0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Bauhaus 93" pitchFamily="82" charset="0"/>
                <a:cs typeface="Times New Roman" pitchFamily="18" charset="0"/>
              </a:rPr>
              <a:t>The test for the second group </a:t>
            </a:r>
            <a:br>
              <a:rPr lang="en-US" sz="3600" b="1" dirty="0" smtClean="0">
                <a:solidFill>
                  <a:srgbClr val="FF0000"/>
                </a:solidFill>
                <a:latin typeface="Bauhaus 93" pitchFamily="82" charset="0"/>
                <a:cs typeface="Times New Roman" pitchFamily="18" charset="0"/>
              </a:rPr>
            </a:b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Choose the right variant. </a:t>
            </a:r>
            <a:b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1. School... at 8 o’clock.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a) starts b)start c)to start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2. We ... to school  6 days a week.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a) go b)goes c)to go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3. Mathematics... me to think.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а) to teach b)teaches c) teach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4. They ... many rules.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а)</a:t>
            </a: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learn b)learns c)to learn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5. English...me to find friends.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  а) help b) helps c) to help</a:t>
            </a: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617</Words>
  <Application>Microsoft Office PowerPoint</Application>
  <PresentationFormat>Экран (4:3)</PresentationFormat>
  <Paragraphs>126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School</vt:lpstr>
      <vt:lpstr>Слайд 3</vt:lpstr>
      <vt:lpstr>Phonetic exercise</vt:lpstr>
      <vt:lpstr>Play the game</vt:lpstr>
      <vt:lpstr>What do you think about your school subjects? </vt:lpstr>
      <vt:lpstr>. MATCH THE SCHOOL SUBJECTS  AND THE THINGS STUDIED IN THEM </vt:lpstr>
      <vt:lpstr>For the first group. Find the mistakes</vt:lpstr>
      <vt:lpstr>The test for the second group  Choose the right variant.  </vt:lpstr>
      <vt:lpstr>For the third group. </vt:lpstr>
      <vt:lpstr>What shouldn`t students do in school? </vt:lpstr>
      <vt:lpstr>What should students do in school? </vt:lpstr>
      <vt:lpstr>HOMEWORK.  </vt:lpstr>
      <vt:lpstr>Слайд 14</vt:lpstr>
      <vt:lpstr>Слайд 15</vt:lpstr>
      <vt:lpstr>Слайд 16</vt:lpstr>
      <vt:lpstr>Слайд 17</vt:lpstr>
      <vt:lpstr>Слайд 18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Карина</dc:creator>
  <cp:lastModifiedBy>а</cp:lastModifiedBy>
  <cp:revision>35</cp:revision>
  <dcterms:created xsi:type="dcterms:W3CDTF">2015-12-10T05:46:16Z</dcterms:created>
  <dcterms:modified xsi:type="dcterms:W3CDTF">2018-02-24T04:32:44Z</dcterms:modified>
</cp:coreProperties>
</file>