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5" r:id="rId8"/>
    <p:sldId id="268" r:id="rId9"/>
    <p:sldId id="269" r:id="rId10"/>
    <p:sldId id="270" r:id="rId11"/>
    <p:sldId id="271" r:id="rId12"/>
    <p:sldId id="272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4660"/>
  </p:normalViewPr>
  <p:slideViewPr>
    <p:cSldViewPr>
      <p:cViewPr>
        <p:scale>
          <a:sx n="70" d="100"/>
          <a:sy n="70" d="100"/>
        </p:scale>
        <p:origin x="-12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Равнобедренный треугольник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DA21C723-2166-477D-A620-E53C04AA34DB}" type="datetimeFigureOut">
              <a:rPr lang="ru-RU"/>
              <a:pPr>
                <a:defRPr/>
              </a:pPr>
              <a:t>20.01.2018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FA8B80C-9EB8-4296-8BF0-5CC45A22C1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E855B0F9-7425-4904-AD11-AEB30C6C3FC0}" type="datetimeFigureOut">
              <a:rPr lang="ru-RU"/>
              <a:pPr>
                <a:defRPr/>
              </a:pPr>
              <a:t>20.01.2018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F13B39C3-CABD-4283-BAA1-7F217C861F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Равнобедренный треугольник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39993BBC-E5FD-4480-ACC4-5C30487F6950}" type="datetimeFigureOut">
              <a:rPr lang="ru-RU"/>
              <a:pPr>
                <a:defRPr/>
              </a:pPr>
              <a:t>20.01.2018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57770142-A27B-429E-A698-F03B75203F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3600" cy="3016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4E2C86C6-0382-40AF-8E3A-EB458C011135}" type="datetimeFigureOut">
              <a:rPr lang="ru-RU"/>
              <a:pPr>
                <a:defRPr/>
              </a:pPr>
              <a:t>20.01.2018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16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838" y="6481763"/>
            <a:ext cx="503237" cy="30162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D42EDB23-5B8C-4053-85F3-D5956EC4FD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08D486E5-FC0E-4AFB-87E4-152DD862E284}" type="datetimeFigureOut">
              <a:rPr lang="ru-RU"/>
              <a:pPr>
                <a:defRPr/>
              </a:pPr>
              <a:t>20.01.2018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 sz="1200"/>
            </a:lvl1pPr>
          </a:lstStyle>
          <a:p>
            <a:pPr>
              <a:defRPr/>
            </a:pPr>
            <a:fld id="{3D660F9C-A65A-4C44-81E3-CC2F0F1A7B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D69B4B94-2CBD-42EC-825D-50B3BF933EC8}" type="datetimeFigureOut">
              <a:rPr lang="ru-RU"/>
              <a:pPr>
                <a:defRPr/>
              </a:pPr>
              <a:t>20.01.2018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B477049C-02A1-4BD6-BF3D-8F6C93F97A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3280A6E8-A6E1-411A-ACC4-437D77C9800C}" type="datetimeFigureOut">
              <a:rPr lang="ru-RU"/>
              <a:pPr>
                <a:defRPr/>
              </a:pPr>
              <a:t>20.01.2018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83300AF7-0522-4EED-B251-700C8E4C33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4"/>
          <p:cNvSpPr>
            <a:spLocks noGrp="1"/>
          </p:cNvSpPr>
          <p:nvPr>
            <p:ph type="dt" sz="half" idx="2"/>
          </p:nvPr>
        </p:nvSpPr>
        <p:spPr>
          <a:xfrm>
            <a:off x="6108700" y="6556375"/>
            <a:ext cx="2101850" cy="301625"/>
          </a:xfrm>
          <a:prstGeom prst="rect">
            <a:avLst/>
          </a:prstGeom>
        </p:spPr>
        <p:txBody>
          <a:bodyPr vert="horz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latin typeface="+mn-lt"/>
              </a:defRPr>
            </a:lvl1pPr>
          </a:lstStyle>
          <a:p>
            <a:pPr>
              <a:defRPr/>
            </a:pPr>
            <a:fld id="{1C6DD3A0-3F05-43C3-9138-B5DF0514552C}" type="datetimeFigureOut">
              <a:rPr lang="ru-RU"/>
              <a:pPr>
                <a:defRPr/>
              </a:pPr>
              <a:t>20.01.2018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169988" y="6557963"/>
            <a:ext cx="4948237" cy="301625"/>
          </a:xfrm>
          <a:prstGeom prst="rect">
            <a:avLst/>
          </a:prstGeom>
        </p:spPr>
        <p:txBody>
          <a:bodyPr vert="horz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8216900" y="6556375"/>
            <a:ext cx="366713" cy="301625"/>
          </a:xfrm>
          <a:prstGeom prst="rect">
            <a:avLst/>
          </a:prstGeom>
        </p:spPr>
        <p:txBody>
          <a:bodyPr vert="horz"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latin typeface="+mn-lt"/>
              </a:defRPr>
            </a:lvl1pPr>
          </a:lstStyle>
          <a:p>
            <a:pPr>
              <a:defRPr/>
            </a:pPr>
            <a:fld id="{33FBF664-2233-4352-B038-94B3915A79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</p:sldLayoutIdLst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C453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Arial" charset="0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Arial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Arial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Arial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Arial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4C689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smayli.ru/data/smiles/pticia-784.gi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data/smiles/pticia-784.gi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data/smiles/pticia-784.gi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data/smiles/pticia-784.gi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data/smiles/pticia-784.gi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data/smiles/pticia-784.gi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data/smiles/pticia-784.gi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data/smiles/pticia-784.gi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smayli.ru/data/smiles/pticia-784.gif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smayli.ru/data/smiles/pticia-784.gif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smayli.ru/data/smiles/pticia-784.gif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smayli.ru/data/smiles/pticia-784.gif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smayli.ru/data/smiles/pticia-784.gif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smayli.ru/data/smiles/pticia-784.gif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data/smiles/pticia-784.gi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data/smiles/pticia-784.gi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data/smiles/pticia-784.gi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data/smiles/pticia-784.gi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data/smiles/pticia-784.gi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data/smiles/pticia-784.gi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data/smiles/pticia-784.gi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i-main-pic" descr="Картинка 77 из 6087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25" y="1214438"/>
            <a:ext cx="3286125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57158" y="642918"/>
            <a:ext cx="5721439" cy="5201424"/>
          </a:xfrm>
          <a:prstGeom prst="rect">
            <a:avLst/>
          </a:prstGeom>
          <a:noFill/>
          <a:scene3d>
            <a:camera prst="perspectiveContrastingRightFacing"/>
            <a:lightRig rig="threePt" dir="t"/>
          </a:scene3d>
        </p:spPr>
        <p:txBody>
          <a:bodyPr wrap="none">
            <a:prstTxWarp prst="textStop">
              <a:avLst>
                <a:gd name="adj" fmla="val 23402"/>
              </a:avLst>
            </a:prstTxWarp>
            <a:spAutoFit/>
            <a:sp3d extrusionH="57150">
              <a:bevelT w="57150" h="38100" prst="hardEdge"/>
            </a:sp3d>
          </a:bodyPr>
          <a:lstStyle/>
          <a:p>
            <a:pPr algn="ctr"/>
            <a:r>
              <a:rPr lang="ru-RU" sz="277800" b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«Один ум хорошо, </a:t>
            </a:r>
          </a:p>
          <a:p>
            <a:pPr algn="ctr"/>
            <a:r>
              <a:rPr lang="ru-RU" sz="277800" b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два  лучше…»</a:t>
            </a:r>
          </a:p>
          <a:p>
            <a:pPr algn="ctr"/>
            <a:r>
              <a:rPr lang="ru-RU" sz="277800" b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Казино интеллектуальная игра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778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85700" b="1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3900" b="1" i="1" dirty="0" smtClean="0">
                <a:solidFill>
                  <a:srgbClr val="FFC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Book Antiqua" pitchFamily="18" charset="0"/>
              </a:rPr>
              <a:t> </a:t>
            </a:r>
            <a:endParaRPr lang="ru-RU" sz="23900" b="1" i="1" dirty="0">
              <a:solidFill>
                <a:srgbClr val="FFC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-конечная звезда 2">
            <a:hlinkClick r:id="rId2" action="ppaction://hlinksldjump"/>
          </p:cNvPr>
          <p:cNvSpPr/>
          <p:nvPr/>
        </p:nvSpPr>
        <p:spPr>
          <a:xfrm>
            <a:off x="8358188" y="6072188"/>
            <a:ext cx="628650" cy="628650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23555" name="TextBox 4"/>
          <p:cNvSpPr txBox="1">
            <a:spLocks noChangeArrowheads="1"/>
          </p:cNvSpPr>
          <p:nvPr/>
        </p:nvSpPr>
        <p:spPr bwMode="auto">
          <a:xfrm>
            <a:off x="1143000" y="1000125"/>
            <a:ext cx="721518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 i="1" dirty="0" smtClean="0">
                <a:solidFill>
                  <a:schemeClr val="accent1"/>
                </a:solidFill>
                <a:latin typeface="Cambria" pitchFamily="18" charset="0"/>
              </a:rPr>
              <a:t>3. </a:t>
            </a:r>
            <a:r>
              <a:rPr lang="en-US" sz="4400" b="1" i="1" dirty="0" smtClean="0">
                <a:solidFill>
                  <a:schemeClr val="accent1"/>
                </a:solidFill>
                <a:latin typeface="Cambria" pitchFamily="18" charset="0"/>
              </a:rPr>
              <a:t>What </a:t>
            </a:r>
            <a:r>
              <a:rPr lang="en-US" sz="4400" b="1" i="1" dirty="0">
                <a:solidFill>
                  <a:schemeClr val="accent1"/>
                </a:solidFill>
                <a:latin typeface="Cambria" pitchFamily="18" charset="0"/>
              </a:rPr>
              <a:t>are the official languages in Canada?</a:t>
            </a:r>
            <a:endParaRPr lang="ru-RU" sz="4400" b="1" i="1" dirty="0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187450" y="3789363"/>
            <a:ext cx="73453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 u="sng">
                <a:latin typeface="Cambria" pitchFamily="18" charset="0"/>
              </a:rPr>
              <a:t>Answer:</a:t>
            </a:r>
            <a:r>
              <a:rPr lang="en-US" sz="4000" b="1" i="1">
                <a:latin typeface="Cambria" pitchFamily="18" charset="0"/>
              </a:rPr>
              <a:t> English and French</a:t>
            </a:r>
            <a:endParaRPr lang="ru-RU" sz="4000" b="1" i="1" u="sng">
              <a:latin typeface="Cambria" pitchFamily="18" charset="0"/>
            </a:endParaRPr>
          </a:p>
        </p:txBody>
      </p:sp>
      <p:pic>
        <p:nvPicPr>
          <p:cNvPr id="23557" name="i-main-pic" descr="Картинка 77 из 608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214313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-конечная звезда 2">
            <a:hlinkClick r:id="rId2" action="ppaction://hlinksldjump"/>
          </p:cNvPr>
          <p:cNvSpPr/>
          <p:nvPr/>
        </p:nvSpPr>
        <p:spPr>
          <a:xfrm>
            <a:off x="8501063" y="6143625"/>
            <a:ext cx="485775" cy="557213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24579" name="TextBox 3"/>
          <p:cNvSpPr txBox="1">
            <a:spLocks noChangeArrowheads="1"/>
          </p:cNvSpPr>
          <p:nvPr/>
        </p:nvSpPr>
        <p:spPr bwMode="auto">
          <a:xfrm>
            <a:off x="714375" y="928688"/>
            <a:ext cx="78581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 i="1" dirty="0" smtClean="0">
                <a:solidFill>
                  <a:schemeClr val="accent1"/>
                </a:solidFill>
                <a:latin typeface="Cambria" pitchFamily="18" charset="0"/>
              </a:rPr>
              <a:t>4. </a:t>
            </a:r>
            <a:r>
              <a:rPr lang="en-US" sz="4400" b="1" i="1" dirty="0" smtClean="0">
                <a:solidFill>
                  <a:schemeClr val="accent1"/>
                </a:solidFill>
                <a:latin typeface="Cambria" pitchFamily="18" charset="0"/>
              </a:rPr>
              <a:t>Who </a:t>
            </a:r>
            <a:r>
              <a:rPr lang="en-US" sz="4400" b="1" i="1" dirty="0">
                <a:solidFill>
                  <a:schemeClr val="accent1"/>
                </a:solidFill>
                <a:latin typeface="Cambria" pitchFamily="18" charset="0"/>
              </a:rPr>
              <a:t>discovered Canada?</a:t>
            </a:r>
            <a:endParaRPr lang="ru-RU" sz="4400" b="1" i="1" dirty="0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00113" y="3573463"/>
            <a:ext cx="76755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 u="sng">
                <a:latin typeface="Cambria" pitchFamily="18" charset="0"/>
              </a:rPr>
              <a:t>Answer:</a:t>
            </a:r>
            <a:r>
              <a:rPr lang="en-US" sz="4000" b="1" i="1">
                <a:latin typeface="Cambria" pitchFamily="18" charset="0"/>
              </a:rPr>
              <a:t> Samuel de Champlain</a:t>
            </a:r>
            <a:endParaRPr lang="ru-RU" sz="4000" b="1" i="1" u="sng">
              <a:latin typeface="Cambria" pitchFamily="18" charset="0"/>
            </a:endParaRPr>
          </a:p>
        </p:txBody>
      </p:sp>
      <p:pic>
        <p:nvPicPr>
          <p:cNvPr id="24581" name="i-main-pic" descr="Картинка 77 из 608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214313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-конечная звезда 2">
            <a:hlinkClick r:id="rId2" action="ppaction://hlinksldjump"/>
          </p:cNvPr>
          <p:cNvSpPr/>
          <p:nvPr/>
        </p:nvSpPr>
        <p:spPr>
          <a:xfrm>
            <a:off x="8358188" y="6072188"/>
            <a:ext cx="628650" cy="628650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25603" name="TextBox 3"/>
          <p:cNvSpPr txBox="1">
            <a:spLocks noChangeArrowheads="1"/>
          </p:cNvSpPr>
          <p:nvPr/>
        </p:nvSpPr>
        <p:spPr bwMode="auto">
          <a:xfrm>
            <a:off x="1071563" y="928688"/>
            <a:ext cx="7286625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 i="1" dirty="0" smtClean="0">
                <a:solidFill>
                  <a:schemeClr val="accent1"/>
                </a:solidFill>
                <a:latin typeface="Cambria" pitchFamily="18" charset="0"/>
              </a:rPr>
              <a:t>5. </a:t>
            </a:r>
            <a:r>
              <a:rPr lang="en-US" sz="4400" b="1" i="1" dirty="0" smtClean="0">
                <a:solidFill>
                  <a:schemeClr val="accent1"/>
                </a:solidFill>
                <a:latin typeface="Cambria" pitchFamily="18" charset="0"/>
              </a:rPr>
              <a:t>What </a:t>
            </a:r>
            <a:r>
              <a:rPr lang="en-US" sz="4400" b="1" i="1" dirty="0">
                <a:solidFill>
                  <a:schemeClr val="accent1"/>
                </a:solidFill>
                <a:latin typeface="Cambria" pitchFamily="18" charset="0"/>
              </a:rPr>
              <a:t>is the name of one of the Great Lakes?</a:t>
            </a:r>
            <a:endParaRPr lang="ru-RU" sz="4400" b="1" i="1" dirty="0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476375" y="3716338"/>
            <a:ext cx="65913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 u="sng">
                <a:latin typeface="Cambria" pitchFamily="18" charset="0"/>
              </a:rPr>
              <a:t>Answer:</a:t>
            </a:r>
            <a:r>
              <a:rPr lang="en-US" sz="4000" b="1" i="1">
                <a:latin typeface="Cambria" pitchFamily="18" charset="0"/>
              </a:rPr>
              <a:t> Ontario</a:t>
            </a:r>
            <a:endParaRPr lang="ru-RU" sz="4000" b="1" i="1" u="sng">
              <a:latin typeface="Cambria" pitchFamily="18" charset="0"/>
            </a:endParaRPr>
          </a:p>
        </p:txBody>
      </p:sp>
      <p:pic>
        <p:nvPicPr>
          <p:cNvPr id="25605" name="i-main-pic" descr="Картинка 77 из 608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50" y="214313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-конечная звезда 2">
            <a:hlinkClick r:id="rId2" action="ppaction://hlinksldjump"/>
          </p:cNvPr>
          <p:cNvSpPr/>
          <p:nvPr/>
        </p:nvSpPr>
        <p:spPr>
          <a:xfrm>
            <a:off x="8358188" y="6072188"/>
            <a:ext cx="628650" cy="628650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857224" y="4786322"/>
            <a:ext cx="652621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 i="1" u="sng" dirty="0" smtClean="0">
                <a:latin typeface="Cambria" pitchFamily="18" charset="0"/>
              </a:rPr>
              <a:t>Ответ </a:t>
            </a:r>
            <a:r>
              <a:rPr lang="en-US" sz="4400" b="1" i="1" dirty="0" smtClean="0">
                <a:latin typeface="Cambria" pitchFamily="18" charset="0"/>
              </a:rPr>
              <a:t>:</a:t>
            </a:r>
            <a:r>
              <a:rPr lang="ru-RU" sz="4400" b="1" i="1" u="sng" dirty="0" smtClean="0">
                <a:latin typeface="Cambria" pitchFamily="18" charset="0"/>
              </a:rPr>
              <a:t> Апостол</a:t>
            </a:r>
            <a:endParaRPr lang="ru-RU" sz="4400" b="1" i="1" u="sng" dirty="0">
              <a:latin typeface="Cambria" pitchFamily="18" charset="0"/>
            </a:endParaRPr>
          </a:p>
        </p:txBody>
      </p:sp>
      <p:pic>
        <p:nvPicPr>
          <p:cNvPr id="31749" name="i-main-pic" descr="Картинка 77 из 608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333375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500034" y="1571612"/>
            <a:ext cx="79296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ctr">
              <a:buFontTx/>
              <a:buAutoNum type="arabicPeriod"/>
              <a:defRPr/>
            </a:pPr>
            <a:r>
              <a:rPr lang="ru-RU" sz="32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Как назвалась  первая книга,</a:t>
            </a:r>
          </a:p>
          <a:p>
            <a:pPr marL="742950" indent="-742950" algn="ctr">
              <a:defRPr/>
            </a:pPr>
            <a:r>
              <a:rPr lang="ru-RU" sz="32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 напечатанная Иваном Федоровым</a:t>
            </a:r>
            <a:r>
              <a:rPr lang="en-US" sz="32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?</a:t>
            </a:r>
            <a:endParaRPr lang="ru-RU" sz="3200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rgbClr val="FFFF99"/>
              </a:solidFill>
              <a:latin typeface="Arial Black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-конечная звезда 2">
            <a:hlinkClick r:id="rId2" action="ppaction://hlinksldjump"/>
          </p:cNvPr>
          <p:cNvSpPr/>
          <p:nvPr/>
        </p:nvSpPr>
        <p:spPr>
          <a:xfrm>
            <a:off x="8358188" y="6072188"/>
            <a:ext cx="628650" cy="628650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051050" y="4149725"/>
            <a:ext cx="54737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 i="1" u="sng" dirty="0" smtClean="0">
                <a:latin typeface="Cambria" pitchFamily="18" charset="0"/>
              </a:rPr>
              <a:t>Ответ </a:t>
            </a:r>
            <a:r>
              <a:rPr lang="en-US" sz="4400" b="1" i="1" u="sng" dirty="0" smtClean="0">
                <a:latin typeface="Cambria" pitchFamily="18" charset="0"/>
              </a:rPr>
              <a:t>:</a:t>
            </a:r>
            <a:r>
              <a:rPr lang="en-US" sz="4400" b="1" i="1" dirty="0" smtClean="0">
                <a:latin typeface="Cambria" pitchFamily="18" charset="0"/>
              </a:rPr>
              <a:t> </a:t>
            </a:r>
            <a:r>
              <a:rPr lang="ru-RU" sz="4400" b="1" i="1" dirty="0" smtClean="0">
                <a:latin typeface="Cambria" pitchFamily="18" charset="0"/>
              </a:rPr>
              <a:t>Моську</a:t>
            </a:r>
            <a:endParaRPr lang="ru-RU" sz="4400" b="1" i="1" u="sng" dirty="0">
              <a:latin typeface="Cambria" pitchFamily="18" charset="0"/>
            </a:endParaRPr>
          </a:p>
        </p:txBody>
      </p:sp>
      <p:pic>
        <p:nvPicPr>
          <p:cNvPr id="32773" name="i-main-pic" descr="Картинка 77 из 608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3" y="333375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643042" y="1071546"/>
            <a:ext cx="69294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2. Кого  пытались  урезонить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Шавка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из басни И.А.Крылова ?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-конечная звезда 2">
            <a:hlinkClick r:id="rId2" action="ppaction://hlinksldjump"/>
          </p:cNvPr>
          <p:cNvSpPr/>
          <p:nvPr/>
        </p:nvSpPr>
        <p:spPr>
          <a:xfrm>
            <a:off x="8358188" y="6072188"/>
            <a:ext cx="628650" cy="628650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71472" y="4786322"/>
            <a:ext cx="760095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800" b="1" i="1" u="sng" dirty="0" smtClean="0">
                <a:solidFill>
                  <a:schemeClr val="tx2"/>
                </a:solidFill>
                <a:latin typeface="Cambria" pitchFamily="18" charset="0"/>
              </a:rPr>
              <a:t>Ответ </a:t>
            </a:r>
            <a:r>
              <a:rPr lang="en-US" sz="4800" b="1" i="1" u="sng" dirty="0" smtClean="0">
                <a:solidFill>
                  <a:schemeClr val="tx2"/>
                </a:solidFill>
                <a:latin typeface="Cambria" pitchFamily="18" charset="0"/>
              </a:rPr>
              <a:t>:</a:t>
            </a:r>
            <a:r>
              <a:rPr lang="en-US" sz="4800" b="1" i="1" dirty="0" smtClean="0">
                <a:solidFill>
                  <a:schemeClr val="tx2"/>
                </a:solidFill>
                <a:latin typeface="Cambria" pitchFamily="18" charset="0"/>
              </a:rPr>
              <a:t> </a:t>
            </a:r>
            <a:r>
              <a:rPr lang="ru-RU" sz="48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Impact"/>
              </a:rPr>
              <a:t>Ф. И.  Тютчев </a:t>
            </a:r>
          </a:p>
          <a:p>
            <a:endParaRPr lang="ru-RU" sz="4800" b="1" i="1" u="sng" dirty="0">
              <a:solidFill>
                <a:schemeClr val="tx2"/>
              </a:solidFill>
              <a:latin typeface="Cambria" pitchFamily="18" charset="0"/>
            </a:endParaRPr>
          </a:p>
        </p:txBody>
      </p:sp>
      <p:pic>
        <p:nvPicPr>
          <p:cNvPr id="33797" name="i-main-pic" descr="Картинка 77 из 608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188913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000232" y="1428736"/>
            <a:ext cx="68580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ctr">
              <a:buFontTx/>
              <a:buAutoNum type="arabicPeriod" startAt="3"/>
              <a:defRPr/>
            </a:pPr>
            <a:r>
              <a:rPr lang="ru-RU" sz="28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Кто  из русских </a:t>
            </a:r>
          </a:p>
          <a:p>
            <a:pPr marL="742950" indent="-742950" algn="ctr">
              <a:defRPr/>
            </a:pPr>
            <a:r>
              <a:rPr lang="ru-RU" sz="28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 поэтов  написал </a:t>
            </a:r>
          </a:p>
          <a:p>
            <a:pPr marL="742950" indent="-742950" algn="ctr">
              <a:defRPr/>
            </a:pPr>
            <a:r>
              <a:rPr lang="ru-RU" sz="28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 стихотворение  « Люблю  грозу  а начале мая…»</a:t>
            </a:r>
            <a:r>
              <a:rPr lang="en-US" sz="28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?</a:t>
            </a:r>
            <a:endParaRPr lang="ru-RU" sz="2800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rgbClr val="FFFF99"/>
              </a:solidFill>
              <a:latin typeface="Arial Black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-конечная звезда 2">
            <a:hlinkClick r:id="rId2" action="ppaction://hlinksldjump"/>
          </p:cNvPr>
          <p:cNvSpPr/>
          <p:nvPr/>
        </p:nvSpPr>
        <p:spPr>
          <a:xfrm>
            <a:off x="8358188" y="6072188"/>
            <a:ext cx="628650" cy="628650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071670" y="5286388"/>
            <a:ext cx="42862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latin typeface="Cambria" pitchFamily="18" charset="0"/>
              </a:rPr>
              <a:t>Ответ </a:t>
            </a:r>
            <a:r>
              <a:rPr lang="en-US" sz="4000" b="1" i="1" dirty="0" smtClean="0">
                <a:latin typeface="Cambria" pitchFamily="18" charset="0"/>
              </a:rPr>
              <a:t>: </a:t>
            </a:r>
            <a:r>
              <a:rPr lang="ru-RU" sz="4000" b="1" i="1" dirty="0" smtClean="0">
                <a:latin typeface="Cambria" pitchFamily="18" charset="0"/>
              </a:rPr>
              <a:t>быка </a:t>
            </a:r>
            <a:endParaRPr lang="ru-RU" sz="4000" b="1" i="1" dirty="0">
              <a:latin typeface="Cambria" pitchFamily="18" charset="0"/>
            </a:endParaRPr>
          </a:p>
        </p:txBody>
      </p:sp>
      <p:pic>
        <p:nvPicPr>
          <p:cNvPr id="34821" name="i-main-pic" descr="Картинка 77 из 608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260350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643042" y="1285860"/>
            <a:ext cx="607223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ctr">
              <a:buFontTx/>
              <a:buAutoNum type="arabicPeriod" startAt="4"/>
              <a:defRPr/>
            </a:pPr>
            <a:r>
              <a:rPr lang="ru-RU" sz="36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Голова  какого  животного  </a:t>
            </a:r>
          </a:p>
          <a:p>
            <a:pPr marL="742950" indent="-742950" algn="ctr">
              <a:defRPr/>
            </a:pPr>
            <a:r>
              <a:rPr lang="ru-RU" sz="36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была  у первого </a:t>
            </a:r>
          </a:p>
          <a:p>
            <a:pPr marL="742950" indent="-742950" algn="ctr">
              <a:defRPr/>
            </a:pPr>
            <a:r>
              <a:rPr lang="ru-RU" sz="36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 хозяина  Каштанки</a:t>
            </a:r>
            <a:r>
              <a:rPr lang="en-US" sz="36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?</a:t>
            </a:r>
            <a:endParaRPr lang="ru-RU" sz="3600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rgbClr val="FFFF99"/>
              </a:solidFill>
              <a:latin typeface="Arial Black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-main-pic" descr="Картинка 77 из 6087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60350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071670" y="4929198"/>
            <a:ext cx="435771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latin typeface="Cambria" pitchFamily="18" charset="0"/>
              </a:rPr>
              <a:t>Ответ </a:t>
            </a:r>
            <a:r>
              <a:rPr lang="en-US" sz="4000" b="1" i="1" dirty="0" smtClean="0">
                <a:latin typeface="Cambria" pitchFamily="18" charset="0"/>
              </a:rPr>
              <a:t>: </a:t>
            </a:r>
            <a:r>
              <a:rPr lang="ru-RU" sz="4000" b="1" i="1" dirty="0" smtClean="0">
                <a:latin typeface="Cambria" pitchFamily="18" charset="0"/>
              </a:rPr>
              <a:t>столяр</a:t>
            </a:r>
            <a:endParaRPr lang="ru-RU" sz="4000" b="1" i="1" dirty="0">
              <a:latin typeface="Cambria" pitchFamily="18" charset="0"/>
            </a:endParaRPr>
          </a:p>
        </p:txBody>
      </p:sp>
      <p:sp>
        <p:nvSpPr>
          <p:cNvPr id="7" name="5-конечная звезда 6">
            <a:hlinkClick r:id="rId4" action="ppaction://hlinksldjump"/>
          </p:cNvPr>
          <p:cNvSpPr/>
          <p:nvPr/>
        </p:nvSpPr>
        <p:spPr>
          <a:xfrm>
            <a:off x="8286776" y="5500702"/>
            <a:ext cx="628650" cy="628650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71670" y="1428736"/>
            <a:ext cx="650085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ctr">
              <a:buFontTx/>
              <a:buAutoNum type="arabicPeriod" startAt="5"/>
              <a:defRPr/>
            </a:pPr>
            <a:r>
              <a:rPr lang="ru-RU" sz="3600" kern="10" dirty="0" smtClean="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Какая  профессия  была </a:t>
            </a:r>
          </a:p>
          <a:p>
            <a:pPr marL="742950" indent="-742950" algn="ctr">
              <a:defRPr/>
            </a:pPr>
            <a:r>
              <a:rPr lang="ru-RU" sz="3600" kern="10" dirty="0" smtClean="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у первого  хозяина  Каштанки?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-main-pic" descr="Картинка 77 из 6087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60350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786050" y="4929198"/>
            <a:ext cx="45720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latin typeface="Cambria" pitchFamily="18" charset="0"/>
              </a:rPr>
              <a:t>Ответ </a:t>
            </a:r>
            <a:r>
              <a:rPr lang="en-US" sz="4000" b="1" i="1" dirty="0" smtClean="0">
                <a:latin typeface="Cambria" pitchFamily="18" charset="0"/>
              </a:rPr>
              <a:t>: </a:t>
            </a:r>
            <a:r>
              <a:rPr lang="ru-RU" sz="4000" b="1" i="1" dirty="0" smtClean="0">
                <a:latin typeface="Cambria" pitchFamily="18" charset="0"/>
              </a:rPr>
              <a:t>100</a:t>
            </a:r>
            <a:r>
              <a:rPr lang="en-US" sz="4000" b="1" i="1" dirty="0" smtClean="0">
                <a:latin typeface="Cambria" pitchFamily="18" charset="0"/>
              </a:rPr>
              <a:t>0</a:t>
            </a:r>
            <a:endParaRPr lang="ru-RU" sz="4000" b="1" i="1" dirty="0">
              <a:latin typeface="Cambria" pitchFamily="18" charset="0"/>
            </a:endParaRPr>
          </a:p>
        </p:txBody>
      </p:sp>
      <p:sp>
        <p:nvSpPr>
          <p:cNvPr id="7" name="5-конечная звезда 6">
            <a:hlinkClick r:id="rId4" action="ppaction://hlinksldjump"/>
          </p:cNvPr>
          <p:cNvSpPr/>
          <p:nvPr/>
        </p:nvSpPr>
        <p:spPr>
          <a:xfrm>
            <a:off x="8439176" y="5653102"/>
            <a:ext cx="628650" cy="628650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5786" y="1428736"/>
            <a:ext cx="835821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1. Чему в русском счете </a:t>
            </a:r>
          </a:p>
          <a:p>
            <a:pPr algn="ctr"/>
            <a:r>
              <a:rPr lang="ru-RU" sz="40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равнялась “тьма”?</a:t>
            </a:r>
            <a:endParaRPr lang="ru-RU" sz="4000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rgbClr val="FFFF99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-main-pic" descr="Картинка 77 из 6087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60350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357290" y="4929198"/>
            <a:ext cx="564360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latin typeface="Cambria" pitchFamily="18" charset="0"/>
              </a:rPr>
              <a:t>Ответ </a:t>
            </a:r>
            <a:r>
              <a:rPr lang="en-US" sz="4000" b="1" i="1" dirty="0" smtClean="0">
                <a:latin typeface="Cambria" pitchFamily="18" charset="0"/>
              </a:rPr>
              <a:t>: </a:t>
            </a:r>
            <a:r>
              <a:rPr lang="ru-RU" sz="4000" b="1" i="1" dirty="0" smtClean="0">
                <a:latin typeface="Cambria" pitchFamily="18" charset="0"/>
              </a:rPr>
              <a:t>помидор </a:t>
            </a:r>
            <a:endParaRPr lang="ru-RU" sz="4000" b="1" i="1" dirty="0">
              <a:latin typeface="Cambria" pitchFamily="18" charset="0"/>
            </a:endParaRPr>
          </a:p>
        </p:txBody>
      </p:sp>
      <p:sp>
        <p:nvSpPr>
          <p:cNvPr id="7" name="5-конечная звезда 6">
            <a:hlinkClick r:id="rId4" action="ppaction://hlinksldjump"/>
          </p:cNvPr>
          <p:cNvSpPr/>
          <p:nvPr/>
        </p:nvSpPr>
        <p:spPr>
          <a:xfrm>
            <a:off x="8439176" y="5653102"/>
            <a:ext cx="628650" cy="628650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28662" y="1785926"/>
            <a:ext cx="735811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2. Название какой  культуры произошло </a:t>
            </a:r>
          </a:p>
          <a:p>
            <a:pPr algn="ctr"/>
            <a:r>
              <a:rPr lang="ru-RU" sz="32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от итальянского </a:t>
            </a:r>
          </a:p>
          <a:p>
            <a:pPr algn="ctr"/>
            <a:r>
              <a:rPr lang="ru-RU" sz="32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 “Золотое яблоко”?</a:t>
            </a:r>
            <a:endParaRPr lang="ru-RU" sz="3200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rgbClr val="FFFF99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-конечная звезда 3">
            <a:hlinkClick r:id="" action="ppaction://noaction"/>
          </p:cNvPr>
          <p:cNvSpPr/>
          <p:nvPr/>
        </p:nvSpPr>
        <p:spPr>
          <a:xfrm>
            <a:off x="8715375" y="6429375"/>
            <a:ext cx="428625" cy="428625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graphicFrame>
        <p:nvGraphicFramePr>
          <p:cNvPr id="10327" name="Group 87"/>
          <p:cNvGraphicFramePr>
            <a:graphicFrameLocks noGrp="1"/>
          </p:cNvGraphicFramePr>
          <p:nvPr/>
        </p:nvGraphicFramePr>
        <p:xfrm>
          <a:off x="500035" y="1142984"/>
          <a:ext cx="8001057" cy="5670926"/>
        </p:xfrm>
        <a:graphic>
          <a:graphicData uri="http://schemas.openxmlformats.org/drawingml/2006/table">
            <a:tbl>
              <a:tblPr/>
              <a:tblGrid>
                <a:gridCol w="3025895"/>
                <a:gridCol w="995032"/>
                <a:gridCol w="995033"/>
                <a:gridCol w="995032"/>
                <a:gridCol w="995033"/>
                <a:gridCol w="995032"/>
              </a:tblGrid>
              <a:tr h="1643074"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Русский язык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2" action="ppaction://hlinksldjump"/>
                        </a:rPr>
                        <a:t>10</a:t>
                      </a: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3" action="ppaction://hlinksldjump"/>
                        </a:rPr>
                        <a:t>15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4" action="ppaction://hlinksldjump"/>
                        </a:rPr>
                        <a:t>20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5" action="ppaction://hlinksldjump"/>
                        </a:rPr>
                        <a:t>25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6" action="ppaction://hlinksldjump"/>
                        </a:rPr>
                        <a:t>30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8"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charset="0"/>
                        </a:rPr>
                        <a:t>Английский язык</a:t>
                      </a:r>
                    </a:p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7" action="ppaction://hlinksldjump"/>
                        </a:rPr>
                        <a:t>10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8" action="ppaction://hlinksldjump"/>
                        </a:rPr>
                        <a:t>15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9" action="ppaction://hlinksldjump"/>
                        </a:rPr>
                        <a:t>20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10" action="ppaction://hlinksldjump"/>
                        </a:rPr>
                        <a:t>25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11" action="ppaction://hlinksldjump"/>
                        </a:rPr>
                        <a:t>30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9788"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Литература</a:t>
                      </a:r>
                    </a:p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12" action="ppaction://hlinksldjump"/>
                        </a:rPr>
                        <a:t>10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13" action="ppaction://hlinksldjump"/>
                        </a:rPr>
                        <a:t>15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14" action="ppaction://hlinksldjump"/>
                        </a:rPr>
                        <a:t>20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15" action="ppaction://hlinksldjump"/>
                        </a:rPr>
                        <a:t>25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16" action="ppaction://hlinksldjump"/>
                        </a:rPr>
                        <a:t>30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3286"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Все во всем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17" action="ppaction://hlinksldjump"/>
                        </a:rPr>
                        <a:t>10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18" action="ppaction://hlinksldjump"/>
                        </a:rPr>
                        <a:t>15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19" action="ppaction://hlinksldjump"/>
                        </a:rPr>
                        <a:t>20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20" action="ppaction://hlinksldjump"/>
                        </a:rPr>
                        <a:t>25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21" action="ppaction://hlinksldjump"/>
                        </a:rPr>
                        <a:t>30</a:t>
                      </a: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6508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-main-pic" descr="Картинка 77 из 6087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60350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14282" y="4857760"/>
            <a:ext cx="67151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latin typeface="Cambria" pitchFamily="18" charset="0"/>
              </a:rPr>
              <a:t>Ответ </a:t>
            </a:r>
            <a:r>
              <a:rPr lang="en-US" sz="4000" b="1" i="1" dirty="0" smtClean="0">
                <a:latin typeface="Cambria" pitchFamily="18" charset="0"/>
              </a:rPr>
              <a:t>: </a:t>
            </a:r>
            <a:r>
              <a:rPr lang="ru-RU" sz="4000" b="1" i="1" dirty="0" smtClean="0">
                <a:latin typeface="Cambria" pitchFamily="18" charset="0"/>
              </a:rPr>
              <a:t>Сиракузы</a:t>
            </a:r>
            <a:endParaRPr lang="ru-RU" sz="4000" b="1" i="1" dirty="0">
              <a:latin typeface="Cambria" pitchFamily="18" charset="0"/>
            </a:endParaRPr>
          </a:p>
        </p:txBody>
      </p:sp>
      <p:sp>
        <p:nvSpPr>
          <p:cNvPr id="7" name="5-конечная звезда 6">
            <a:hlinkClick r:id="rId4" action="ppaction://hlinksldjump"/>
          </p:cNvPr>
          <p:cNvSpPr/>
          <p:nvPr/>
        </p:nvSpPr>
        <p:spPr>
          <a:xfrm>
            <a:off x="8439176" y="5653102"/>
            <a:ext cx="628650" cy="628650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00100" y="1571612"/>
            <a:ext cx="67151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ctr">
              <a:buFontTx/>
              <a:buAutoNum type="arabicPeriod" startAt="3"/>
              <a:defRPr/>
            </a:pPr>
            <a:r>
              <a:rPr lang="ru-RU" sz="36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В каком городе </a:t>
            </a:r>
          </a:p>
          <a:p>
            <a:pPr marL="742950" indent="-742950" algn="ctr">
              <a:defRPr/>
            </a:pPr>
            <a:r>
              <a:rPr lang="ru-RU" sz="36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жил  Архимед</a:t>
            </a:r>
            <a:r>
              <a:rPr lang="en-US" sz="36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?</a:t>
            </a:r>
            <a:endParaRPr lang="ru-RU" sz="3600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rgbClr val="FFFF99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-main-pic" descr="Картинка 77 из 6087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60350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5-конечная звезда 4">
            <a:hlinkClick r:id="rId4" action="ppaction://hlinksldjump"/>
          </p:cNvPr>
          <p:cNvSpPr/>
          <p:nvPr/>
        </p:nvSpPr>
        <p:spPr>
          <a:xfrm>
            <a:off x="8439176" y="5653102"/>
            <a:ext cx="628650" cy="628650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14282" y="4857760"/>
            <a:ext cx="67151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latin typeface="Cambria" pitchFamily="18" charset="0"/>
              </a:rPr>
              <a:t>Ответ </a:t>
            </a:r>
            <a:r>
              <a:rPr lang="en-US" sz="4000" b="1" i="1" dirty="0" smtClean="0">
                <a:latin typeface="Cambria" pitchFamily="18" charset="0"/>
              </a:rPr>
              <a:t>: </a:t>
            </a:r>
            <a:r>
              <a:rPr lang="ru-RU" sz="4000" b="1" i="1" dirty="0" smtClean="0">
                <a:latin typeface="Cambria" pitchFamily="18" charset="0"/>
              </a:rPr>
              <a:t>Циклоп</a:t>
            </a:r>
            <a:endParaRPr lang="ru-RU" sz="4000" b="1" i="1" dirty="0">
              <a:latin typeface="Cambr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71670" y="1071546"/>
            <a:ext cx="61436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4.У кого из мифических</a:t>
            </a:r>
          </a:p>
          <a:p>
            <a:pPr algn="ctr"/>
            <a:r>
              <a:rPr lang="ru-RU" sz="36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 чудовищ был  всего один глаз?</a:t>
            </a:r>
            <a:endParaRPr lang="ru-RU" sz="3600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rgbClr val="FFFF99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-main-pic" descr="Картинка 77 из 6087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60350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14282" y="4857760"/>
            <a:ext cx="67151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latin typeface="Cambria" pitchFamily="18" charset="0"/>
              </a:rPr>
              <a:t>Ответ </a:t>
            </a:r>
            <a:r>
              <a:rPr lang="en-US" sz="4000" b="1" i="1" dirty="0" smtClean="0">
                <a:latin typeface="Cambria" pitchFamily="18" charset="0"/>
              </a:rPr>
              <a:t>:</a:t>
            </a:r>
            <a:r>
              <a:rPr lang="ru-RU" sz="4000" b="1" i="1" dirty="0" smtClean="0">
                <a:latin typeface="Cambria" pitchFamily="18" charset="0"/>
              </a:rPr>
              <a:t> Золото </a:t>
            </a:r>
            <a:endParaRPr lang="ru-RU" sz="4000" b="1" i="1" dirty="0">
              <a:latin typeface="Cambr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85852" y="1428736"/>
            <a:ext cx="785814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5. Название какого  химического </a:t>
            </a:r>
          </a:p>
          <a:p>
            <a:pPr algn="ctr"/>
            <a:r>
              <a:rPr lang="ru-RU" sz="32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 элемента на латыни  означает  «Утренняя заря»?</a:t>
            </a:r>
            <a:endParaRPr lang="ru-RU" sz="3200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rgbClr val="FFFF99"/>
              </a:solidFill>
              <a:latin typeface="Arial Black"/>
            </a:endParaRPr>
          </a:p>
        </p:txBody>
      </p:sp>
      <p:sp>
        <p:nvSpPr>
          <p:cNvPr id="7" name="5-конечная звезда 6">
            <a:hlinkClick r:id="rId4" action="ppaction://hlinksldjump"/>
          </p:cNvPr>
          <p:cNvSpPr/>
          <p:nvPr/>
        </p:nvSpPr>
        <p:spPr>
          <a:xfrm>
            <a:off x="8439176" y="5729308"/>
            <a:ext cx="628650" cy="628650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-конечная звезда 4">
            <a:hlinkClick r:id="rId2" action="ppaction://hlinksldjump"/>
          </p:cNvPr>
          <p:cNvSpPr/>
          <p:nvPr/>
        </p:nvSpPr>
        <p:spPr>
          <a:xfrm>
            <a:off x="8429625" y="6215063"/>
            <a:ext cx="500063" cy="485775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71563" y="4071938"/>
            <a:ext cx="507207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000" b="1" i="1" dirty="0" smtClean="0">
                <a:latin typeface="Cambria" pitchFamily="18" charset="0"/>
              </a:rPr>
              <a:t>Ответ </a:t>
            </a:r>
            <a:r>
              <a:rPr lang="ru-RU" sz="40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Impact"/>
              </a:rPr>
              <a:t>Кирилл  и  </a:t>
            </a:r>
            <a:r>
              <a:rPr lang="ru-RU" sz="40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Impact"/>
              </a:rPr>
              <a:t>Мефодий</a:t>
            </a:r>
            <a:r>
              <a:rPr lang="en-US" sz="4000" b="1" i="1" dirty="0" smtClean="0">
                <a:latin typeface="Cambria" pitchFamily="18" charset="0"/>
              </a:rPr>
              <a:t> </a:t>
            </a:r>
            <a:endParaRPr lang="ru-RU" sz="4000" dirty="0" smtClean="0"/>
          </a:p>
          <a:p>
            <a:r>
              <a:rPr lang="en-US" sz="4000" b="1" i="1" dirty="0" smtClean="0">
                <a:latin typeface="Cambria" pitchFamily="18" charset="0"/>
              </a:rPr>
              <a:t>:     </a:t>
            </a:r>
            <a:endParaRPr lang="ru-RU" b="1" i="1" dirty="0"/>
          </a:p>
        </p:txBody>
      </p:sp>
      <p:pic>
        <p:nvPicPr>
          <p:cNvPr id="11269" name="i-main-pic" descr="Картинка 77 из 608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5" y="0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857356" y="785794"/>
            <a:ext cx="62865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kern="10" dirty="0" smtClean="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1. Назовите  создателей</a:t>
            </a:r>
          </a:p>
          <a:p>
            <a:pPr algn="ctr"/>
            <a:r>
              <a:rPr lang="ru-RU" sz="3600" kern="10" dirty="0" smtClean="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  славянской  азбуки?</a:t>
            </a:r>
            <a:endParaRPr lang="ru-RU" sz="3600" kern="10" dirty="0">
              <a:ln w="1587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99"/>
              </a:solidFill>
              <a:latin typeface="Arial Black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конечная звезда 1">
            <a:hlinkClick r:id="rId2" action="ppaction://hlinksldjump"/>
          </p:cNvPr>
          <p:cNvSpPr/>
          <p:nvPr/>
        </p:nvSpPr>
        <p:spPr>
          <a:xfrm>
            <a:off x="8358188" y="6143625"/>
            <a:ext cx="557212" cy="557213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28662" y="4500570"/>
            <a:ext cx="792961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latin typeface="Cambria" pitchFamily="18" charset="0"/>
              </a:rPr>
              <a:t>Ответ :</a:t>
            </a:r>
            <a:r>
              <a:rPr lang="ru-RU" sz="40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Impact"/>
              </a:rPr>
              <a:t>Взялся за гуж,  не говори, </a:t>
            </a:r>
          </a:p>
          <a:p>
            <a:pPr algn="ctr"/>
            <a:r>
              <a:rPr lang="ru-RU" sz="40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Impact"/>
              </a:rPr>
              <a:t>что не дюж</a:t>
            </a:r>
          </a:p>
          <a:p>
            <a:r>
              <a:rPr lang="ru-RU" sz="4000" b="1" i="1" dirty="0" smtClean="0">
                <a:latin typeface="Cambria" pitchFamily="18" charset="0"/>
              </a:rPr>
              <a:t> </a:t>
            </a:r>
            <a:r>
              <a:rPr lang="ru-RU" sz="40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Impact"/>
              </a:rPr>
              <a:t> </a:t>
            </a:r>
            <a:r>
              <a:rPr lang="en-US" sz="4000" b="1" i="1" dirty="0" smtClean="0">
                <a:latin typeface="Cambria" pitchFamily="18" charset="0"/>
              </a:rPr>
              <a:t>   </a:t>
            </a:r>
            <a:endParaRPr lang="ru-RU" sz="4000" b="1" i="1" dirty="0">
              <a:latin typeface="Cambria" pitchFamily="18" charset="0"/>
            </a:endParaRPr>
          </a:p>
        </p:txBody>
      </p:sp>
      <p:pic>
        <p:nvPicPr>
          <p:cNvPr id="12293" name="i-main-pic" descr="Картинка 77 из 608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0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Text Box 8"/>
          <p:cNvSpPr txBox="1">
            <a:spLocks noChangeArrowheads="1"/>
          </p:cNvSpPr>
          <p:nvPr/>
        </p:nvSpPr>
        <p:spPr bwMode="auto">
          <a:xfrm>
            <a:off x="3924300" y="4508500"/>
            <a:ext cx="3600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000232" y="1142984"/>
            <a:ext cx="62865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kern="10" dirty="0" smtClean="0">
                <a:ln w="19050">
                  <a:solidFill>
                    <a:srgbClr val="3333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2. Продолжите  крылатое выражение:</a:t>
            </a:r>
          </a:p>
          <a:p>
            <a:pPr algn="ctr"/>
            <a:r>
              <a:rPr lang="ru-RU" sz="3200" kern="10" dirty="0" smtClean="0">
                <a:ln w="19050">
                  <a:solidFill>
                    <a:srgbClr val="3333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 Взялся за гуж….?</a:t>
            </a:r>
            <a:endParaRPr lang="ru-RU" sz="3200" kern="10" dirty="0">
              <a:ln w="19050">
                <a:solidFill>
                  <a:srgbClr val="333300"/>
                </a:solidFill>
                <a:round/>
                <a:headEnd/>
                <a:tailEnd/>
              </a:ln>
              <a:solidFill>
                <a:srgbClr val="FFFF99"/>
              </a:solidFill>
              <a:latin typeface="Arial Black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1" dirty="0" smtClean="0">
                <a:latin typeface="Cambria" pitchFamily="18" charset="0"/>
              </a:rPr>
              <a:t> </a:t>
            </a:r>
            <a:endParaRPr lang="ru-RU" b="1" i="1" dirty="0">
              <a:latin typeface="Cambr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конечная звезда 1">
            <a:hlinkClick r:id="rId2" action="ppaction://hlinksldjump"/>
          </p:cNvPr>
          <p:cNvSpPr/>
          <p:nvPr/>
        </p:nvSpPr>
        <p:spPr>
          <a:xfrm>
            <a:off x="8358188" y="6143625"/>
            <a:ext cx="628650" cy="557213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71538" y="5072074"/>
            <a:ext cx="514353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000" b="1" i="1" dirty="0" smtClean="0">
                <a:latin typeface="Cambria" pitchFamily="18" charset="0"/>
              </a:rPr>
              <a:t>Ответ : кожа </a:t>
            </a:r>
            <a:endParaRPr lang="ru-RU" sz="4000" b="1" i="1" dirty="0">
              <a:latin typeface="Cambria" pitchFamily="18" charset="0"/>
            </a:endParaRPr>
          </a:p>
        </p:txBody>
      </p:sp>
      <p:pic>
        <p:nvPicPr>
          <p:cNvPr id="13317" name="i-main-pic" descr="Картинка 77 из 608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0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571604" y="857232"/>
            <a:ext cx="65722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ctr">
              <a:buFontTx/>
              <a:buAutoNum type="arabicPeriod" startAt="3"/>
              <a:defRPr/>
            </a:pPr>
            <a:r>
              <a:rPr lang="ru-RU" sz="3200" kern="10" dirty="0" smtClean="0">
                <a:ln w="19050">
                  <a:solidFill>
                    <a:srgbClr val="3333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Какое слово  образуется, если</a:t>
            </a:r>
          </a:p>
          <a:p>
            <a:pPr marL="742950" indent="-742950" algn="ctr">
              <a:defRPr/>
            </a:pPr>
            <a:r>
              <a:rPr lang="ru-RU" sz="3200" kern="10" dirty="0" smtClean="0">
                <a:ln w="19050">
                  <a:solidFill>
                    <a:srgbClr val="3333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  прочитать в обратном порядке </a:t>
            </a:r>
          </a:p>
          <a:p>
            <a:pPr marL="742950" indent="-742950" algn="ctr">
              <a:defRPr/>
            </a:pPr>
            <a:r>
              <a:rPr lang="ru-RU" sz="3200" kern="10" dirty="0" smtClean="0">
                <a:ln w="19050">
                  <a:solidFill>
                    <a:srgbClr val="3333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транскрипцию слова </a:t>
            </a:r>
            <a:r>
              <a:rPr lang="ru-RU" sz="3200" b="1" kern="10" dirty="0" smtClean="0">
                <a:ln w="19050">
                  <a:solidFill>
                    <a:srgbClr val="3333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ожог</a:t>
            </a:r>
            <a:r>
              <a:rPr lang="en-US" kern="10" dirty="0" smtClean="0">
                <a:ln w="19050">
                  <a:solidFill>
                    <a:srgbClr val="3333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?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конечная звезда 1">
            <a:hlinkClick r:id="rId2" action="ppaction://hlinksldjump"/>
          </p:cNvPr>
          <p:cNvSpPr/>
          <p:nvPr/>
        </p:nvSpPr>
        <p:spPr>
          <a:xfrm>
            <a:off x="8286750" y="6072188"/>
            <a:ext cx="642938" cy="628650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14341" name="i-main-pic" descr="Картинка 77 из 608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5" y="0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14282" y="1214422"/>
            <a:ext cx="807249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4. Каким  русскими  словами -синонимами можно  заменить заимствованные слова,</a:t>
            </a:r>
          </a:p>
          <a:p>
            <a:pPr algn="ctr"/>
            <a:r>
              <a:rPr lang="ru-RU" sz="28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Трасса-</a:t>
            </a:r>
          </a:p>
          <a:p>
            <a:pPr algn="ctr"/>
            <a:r>
              <a:rPr lang="ru-RU" sz="28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Дискуссия</a:t>
            </a:r>
          </a:p>
          <a:p>
            <a:pPr algn="ctr"/>
            <a:r>
              <a:rPr lang="ru-RU" sz="28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Авеню?</a:t>
            </a:r>
            <a:endParaRPr lang="ru-RU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rgbClr val="FFFF99"/>
              </a:solidFill>
              <a:latin typeface="Arial Black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71472" y="4714884"/>
            <a:ext cx="585791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i="1" u="sng" dirty="0" smtClean="0">
                <a:latin typeface="Cambria" pitchFamily="18" charset="0"/>
              </a:rPr>
              <a:t>Ответ: </a:t>
            </a:r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Impact"/>
              </a:rPr>
              <a:t>трасса-  дорога, </a:t>
            </a:r>
          </a:p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Impact"/>
              </a:rPr>
              <a:t> дискуссия- спор, </a:t>
            </a:r>
          </a:p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Impact"/>
              </a:rPr>
              <a:t> авеню- улица</a:t>
            </a:r>
          </a:p>
          <a:p>
            <a:r>
              <a:rPr lang="en-US" sz="3600" b="1" i="1" u="sng" dirty="0" smtClean="0">
                <a:latin typeface="Cambria" pitchFamily="18" charset="0"/>
              </a:rPr>
              <a:t>:</a:t>
            </a:r>
            <a:r>
              <a:rPr lang="en-US" sz="3600" b="1" i="1" dirty="0" smtClean="0">
                <a:latin typeface="Cambria" pitchFamily="18" charset="0"/>
              </a:rPr>
              <a:t>     </a:t>
            </a:r>
            <a:r>
              <a:rPr lang="ru-RU" sz="3600" b="1" i="1" dirty="0" smtClean="0">
                <a:latin typeface="Cambria" pitchFamily="18" charset="0"/>
              </a:rPr>
              <a:t> </a:t>
            </a:r>
            <a:endParaRPr lang="ru-RU" sz="3600" b="1" i="1" dirty="0">
              <a:latin typeface="Cambr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-конечная звезда 2">
            <a:hlinkClick r:id="rId2" action="ppaction://hlinksldjump"/>
          </p:cNvPr>
          <p:cNvSpPr/>
          <p:nvPr/>
        </p:nvSpPr>
        <p:spPr>
          <a:xfrm>
            <a:off x="8358188" y="6072188"/>
            <a:ext cx="628650" cy="628650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57224" y="4500570"/>
            <a:ext cx="551658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i="1" u="sng" dirty="0" smtClean="0">
                <a:latin typeface="Cambria" pitchFamily="18" charset="0"/>
              </a:rPr>
              <a:t>Ответ </a:t>
            </a:r>
            <a:r>
              <a:rPr lang="en-US" sz="3600" b="1" i="1" u="sng" dirty="0" smtClean="0">
                <a:latin typeface="Cambria" pitchFamily="18" charset="0"/>
              </a:rPr>
              <a:t>:</a:t>
            </a:r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Impact"/>
              </a:rPr>
              <a:t>Карман . Держи </a:t>
            </a:r>
          </a:p>
          <a:p>
            <a:pPr algn="ctr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Impact"/>
              </a:rPr>
              <a:t> карман шире </a:t>
            </a:r>
          </a:p>
          <a:p>
            <a:r>
              <a:rPr lang="en-US" sz="3600" b="1" i="1" dirty="0" smtClean="0">
                <a:latin typeface="Cambria" pitchFamily="18" charset="0"/>
              </a:rPr>
              <a:t>     </a:t>
            </a:r>
            <a:r>
              <a:rPr lang="ru-RU" sz="3600" b="1" i="1" dirty="0" smtClean="0">
                <a:latin typeface="Cambria" pitchFamily="18" charset="0"/>
              </a:rPr>
              <a:t> </a:t>
            </a:r>
            <a:endParaRPr lang="ru-RU" sz="3600" b="1" i="1" dirty="0">
              <a:latin typeface="Cambria" pitchFamily="18" charset="0"/>
            </a:endParaRPr>
          </a:p>
        </p:txBody>
      </p:sp>
      <p:pic>
        <p:nvPicPr>
          <p:cNvPr id="18437" name="i-main-pic" descr="Картинка 77 из 608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214313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071670" y="785794"/>
            <a:ext cx="68580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Tx/>
              <a:buAutoNum type="arabicPeriod" startAt="5"/>
              <a:defRPr/>
            </a:pPr>
            <a:r>
              <a:rPr lang="ru-RU" sz="32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Часть одежды  которую  </a:t>
            </a:r>
          </a:p>
          <a:p>
            <a:pPr marL="742950" indent="-742950">
              <a:defRPr/>
            </a:pPr>
            <a:r>
              <a:rPr lang="ru-RU" sz="32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рекомендуют  держать  шире</a:t>
            </a:r>
            <a:r>
              <a:rPr lang="en-US" sz="32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latin typeface="Arial Black"/>
              </a:rPr>
              <a:t>?</a:t>
            </a:r>
            <a:endParaRPr lang="ru-RU" sz="3200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rgbClr val="FFFF99"/>
              </a:solidFill>
              <a:latin typeface="Arial Black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-конечная звезда 2">
            <a:hlinkClick r:id="rId2" action="ppaction://hlinksldjump"/>
          </p:cNvPr>
          <p:cNvSpPr/>
          <p:nvPr/>
        </p:nvSpPr>
        <p:spPr>
          <a:xfrm>
            <a:off x="8358188" y="6072188"/>
            <a:ext cx="628650" cy="628650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21507" name="TextBox 3"/>
          <p:cNvSpPr txBox="1">
            <a:spLocks noChangeArrowheads="1"/>
          </p:cNvSpPr>
          <p:nvPr/>
        </p:nvSpPr>
        <p:spPr bwMode="auto">
          <a:xfrm>
            <a:off x="755650" y="1052513"/>
            <a:ext cx="7643813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 i="1" dirty="0" smtClean="0">
                <a:solidFill>
                  <a:schemeClr val="accent1"/>
                </a:solidFill>
                <a:latin typeface="Cambria" pitchFamily="18" charset="0"/>
              </a:rPr>
              <a:t>1.</a:t>
            </a:r>
            <a:r>
              <a:rPr lang="en-US" sz="4400" b="1" i="1" dirty="0" smtClean="0">
                <a:solidFill>
                  <a:schemeClr val="accent1"/>
                </a:solidFill>
                <a:latin typeface="Cambria" pitchFamily="18" charset="0"/>
              </a:rPr>
              <a:t>What </a:t>
            </a:r>
            <a:r>
              <a:rPr lang="en-US" sz="4400" b="1" i="1" dirty="0">
                <a:solidFill>
                  <a:schemeClr val="accent1"/>
                </a:solidFill>
                <a:latin typeface="Cambria" pitchFamily="18" charset="0"/>
              </a:rPr>
              <a:t>is the capital of Canada?</a:t>
            </a:r>
            <a:endParaRPr lang="ru-RU" sz="4400" b="1" i="1" dirty="0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051050" y="3789363"/>
            <a:ext cx="4429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 u="sng">
                <a:latin typeface="Cambria" pitchFamily="18" charset="0"/>
              </a:rPr>
              <a:t>Answer: </a:t>
            </a:r>
            <a:r>
              <a:rPr lang="en-US" sz="4000" b="1" i="1">
                <a:latin typeface="Cambria" pitchFamily="18" charset="0"/>
              </a:rPr>
              <a:t>Ottawa</a:t>
            </a:r>
            <a:endParaRPr lang="ru-RU" sz="4000" b="1" i="1" u="sng">
              <a:latin typeface="Cambria" pitchFamily="18" charset="0"/>
            </a:endParaRPr>
          </a:p>
        </p:txBody>
      </p:sp>
      <p:pic>
        <p:nvPicPr>
          <p:cNvPr id="21509" name="i-main-pic" descr="Картинка 77 из 608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8" y="214313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-конечная звезда 2">
            <a:hlinkClick r:id="rId2" action="ppaction://hlinksldjump"/>
          </p:cNvPr>
          <p:cNvSpPr/>
          <p:nvPr/>
        </p:nvSpPr>
        <p:spPr>
          <a:xfrm>
            <a:off x="8358188" y="6072188"/>
            <a:ext cx="628650" cy="628650"/>
          </a:xfrm>
          <a:prstGeom prst="star5">
            <a:avLst>
              <a:gd name="adj" fmla="val 20557"/>
              <a:gd name="hf" fmla="val 105146"/>
              <a:gd name="vf" fmla="val 1105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22531" name="TextBox 3"/>
          <p:cNvSpPr txBox="1">
            <a:spLocks noChangeArrowheads="1"/>
          </p:cNvSpPr>
          <p:nvPr/>
        </p:nvSpPr>
        <p:spPr bwMode="auto">
          <a:xfrm>
            <a:off x="1143000" y="1357313"/>
            <a:ext cx="7358063" cy="228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 i="1" dirty="0" smtClean="0">
                <a:solidFill>
                  <a:schemeClr val="accent1"/>
                </a:solidFill>
                <a:latin typeface="Cambria" pitchFamily="18" charset="0"/>
              </a:rPr>
              <a:t>2. </a:t>
            </a:r>
            <a:r>
              <a:rPr lang="en-US" sz="4800" b="1" i="1" dirty="0" smtClean="0">
                <a:solidFill>
                  <a:schemeClr val="accent1"/>
                </a:solidFill>
                <a:latin typeface="Cambria" pitchFamily="18" charset="0"/>
              </a:rPr>
              <a:t>What </a:t>
            </a:r>
            <a:r>
              <a:rPr lang="en-US" sz="4800" b="1" i="1" dirty="0">
                <a:solidFill>
                  <a:schemeClr val="accent1"/>
                </a:solidFill>
                <a:latin typeface="Cambria" pitchFamily="18" charset="0"/>
              </a:rPr>
              <a:t>are the main cities in Canada except its </a:t>
            </a:r>
            <a:r>
              <a:rPr lang="en-US" sz="4800" b="1" i="1" dirty="0" smtClean="0">
                <a:solidFill>
                  <a:schemeClr val="accent1"/>
                </a:solidFill>
                <a:latin typeface="Cambria" pitchFamily="18" charset="0"/>
              </a:rPr>
              <a:t>capital?</a:t>
            </a:r>
            <a:endParaRPr lang="ru-RU" sz="4800" b="1" i="1" dirty="0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411413" y="4149725"/>
            <a:ext cx="41433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i="1">
                <a:latin typeface="Cambria" pitchFamily="18" charset="0"/>
              </a:rPr>
              <a:t>Answer: Montreal and Toronto</a:t>
            </a:r>
            <a:endParaRPr lang="ru-RU" sz="3600" b="1" i="1" u="sng">
              <a:latin typeface="Cambria" pitchFamily="18" charset="0"/>
            </a:endParaRPr>
          </a:p>
        </p:txBody>
      </p:sp>
      <p:pic>
        <p:nvPicPr>
          <p:cNvPr id="22533" name="i-main-pic" descr="Картинка 77 из 6087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142875"/>
            <a:ext cx="10763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Яркая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955</TotalTime>
  <Words>355</Words>
  <Application>Microsoft Office PowerPoint</Application>
  <PresentationFormat>Экран (4:3)</PresentationFormat>
  <Paragraphs>98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Яркая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83</cp:revision>
  <dcterms:created xsi:type="dcterms:W3CDTF">2012-01-21T11:47:29Z</dcterms:created>
  <dcterms:modified xsi:type="dcterms:W3CDTF">2018-01-20T05:43:13Z</dcterms:modified>
</cp:coreProperties>
</file>