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5" r:id="rId8"/>
    <p:sldId id="268" r:id="rId9"/>
    <p:sldId id="269" r:id="rId10"/>
    <p:sldId id="270" r:id="rId11"/>
    <p:sldId id="271" r:id="rId12"/>
    <p:sldId id="272" r:id="rId13"/>
    <p:sldId id="278" r:id="rId14"/>
    <p:sldId id="279" r:id="rId15"/>
    <p:sldId id="280" r:id="rId16"/>
    <p:sldId id="28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60"/>
  </p:normalViewPr>
  <p:slideViewPr>
    <p:cSldViewPr>
      <p:cViewPr>
        <p:scale>
          <a:sx n="70" d="100"/>
          <a:sy n="70" d="100"/>
        </p:scale>
        <p:origin x="-129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A21C723-2166-477D-A620-E53C04AA34DB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A8B80C-9EB8-4296-8BF0-5CC45A22C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E855B0F9-7425-4904-AD11-AEB30C6C3FC0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13B39C3-CABD-4283-BAA1-7F217C861F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9993BBC-E5FD-4480-ACC4-5C30487F6950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7770142-A27B-429E-A698-F03B75203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3600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4E2C86C6-0382-40AF-8E3A-EB458C011135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42EDB23-5B8C-4053-85F3-D5956EC4F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08D486E5-FC0E-4AFB-87E4-152DD862E284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3D660F9C-A65A-4C44-81E3-CC2F0F1A7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69B4B94-2CBD-42EC-825D-50B3BF933EC8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477049C-02A1-4BD6-BF3D-8F6C93F97A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280A6E8-A6E1-411A-ACC4-437D77C9800C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83300AF7-0522-4EED-B251-700C8E4C3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</a:defRPr>
            </a:lvl1pPr>
          </a:lstStyle>
          <a:p>
            <a:pPr>
              <a:defRPr/>
            </a:pPr>
            <a:fld id="{1C6DD3A0-3F05-43C3-9138-B5DF0514552C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7" cy="3016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</a:defRPr>
            </a:lvl1pPr>
          </a:lstStyle>
          <a:p>
            <a:pPr>
              <a:defRPr/>
            </a:pPr>
            <a:fld id="{33FBF664-2233-4352-B038-94B3915A7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C453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Arial" charset="0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Arial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Arial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Arial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Arial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4C689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data/smiles/pticia-784.gi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i-main-pic" descr="Картинка 77 из 60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25" y="1214438"/>
            <a:ext cx="328612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7158" y="642918"/>
            <a:ext cx="5721439" cy="5201424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>
            <a:prstTxWarp prst="textStop">
              <a:avLst>
                <a:gd name="adj" fmla="val 23402"/>
              </a:avLst>
            </a:prstTxWarp>
            <a:spAutoFit/>
            <a:sp3d extrusionH="57150">
              <a:bevelT w="57150" h="38100" prst="hardEdge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 </a:t>
            </a:r>
            <a:r>
              <a:rPr lang="en-US" sz="85700" b="1" i="1" dirty="0" smtClean="0">
                <a:solidFill>
                  <a:srgbClr val="FFC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ook Antiqua" pitchFamily="18" charset="0"/>
              </a:rPr>
              <a:t>Do you know?</a:t>
            </a:r>
            <a:r>
              <a:rPr lang="ru-RU" sz="85700" b="1" i="1" dirty="0" smtClean="0">
                <a:solidFill>
                  <a:srgbClr val="FFC000"/>
                </a:solidFill>
                <a:latin typeface="Book Antiqua" pitchFamily="18" charset="0"/>
              </a:rPr>
              <a:t> </a:t>
            </a:r>
            <a:endParaRPr lang="ru-RU" sz="85700" b="1" i="1" dirty="0">
              <a:solidFill>
                <a:srgbClr val="FFC000"/>
              </a:solidFill>
              <a:latin typeface="Book Antiqu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900" b="1" i="1" dirty="0" smtClean="0">
                <a:solidFill>
                  <a:srgbClr val="FFC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ook Antiqua" pitchFamily="18" charset="0"/>
              </a:rPr>
              <a:t> </a:t>
            </a:r>
            <a:endParaRPr lang="ru-RU" sz="23900" b="1" i="1" dirty="0">
              <a:solidFill>
                <a:srgbClr val="FFC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6572250" y="14287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C000"/>
                </a:solidFill>
                <a:latin typeface="Century Gothic" pitchFamily="34" charset="0"/>
              </a:rPr>
              <a:t>Canada 20</a:t>
            </a:r>
            <a:endParaRPr lang="ru-RU" sz="2400" b="1" i="1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1143000" y="1000125"/>
            <a:ext cx="721518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i="1">
                <a:solidFill>
                  <a:schemeClr val="accent1"/>
                </a:solidFill>
                <a:latin typeface="Cambria" pitchFamily="18" charset="0"/>
              </a:rPr>
              <a:t>What are the official languages in Canada?</a:t>
            </a:r>
            <a:endParaRPr lang="ru-RU" sz="4400" b="1" i="1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87450" y="3789363"/>
            <a:ext cx="7345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u="sng">
                <a:latin typeface="Cambria" pitchFamily="18" charset="0"/>
              </a:rPr>
              <a:t>Answer:</a:t>
            </a:r>
            <a:r>
              <a:rPr lang="en-US" sz="4000" b="1" i="1">
                <a:latin typeface="Cambria" pitchFamily="18" charset="0"/>
              </a:rPr>
              <a:t> English and French</a:t>
            </a:r>
            <a:endParaRPr lang="ru-RU" sz="4000" b="1" i="1" u="sng">
              <a:latin typeface="Cambria" pitchFamily="18" charset="0"/>
            </a:endParaRPr>
          </a:p>
        </p:txBody>
      </p:sp>
      <p:pic>
        <p:nvPicPr>
          <p:cNvPr id="23557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6572250" y="14287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C000"/>
                </a:solidFill>
                <a:latin typeface="Century Gothic" pitchFamily="34" charset="0"/>
              </a:rPr>
              <a:t>Canada 25</a:t>
            </a:r>
            <a:endParaRPr lang="ru-RU" sz="2400" b="1" i="1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501063" y="6143625"/>
            <a:ext cx="485775" cy="557213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714375" y="928688"/>
            <a:ext cx="7858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i="1">
                <a:solidFill>
                  <a:schemeClr val="accent1"/>
                </a:solidFill>
                <a:latin typeface="Cambria" pitchFamily="18" charset="0"/>
              </a:rPr>
              <a:t>Who discovered Canada?</a:t>
            </a:r>
            <a:endParaRPr lang="ru-RU" sz="4400" b="1" i="1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00113" y="3573463"/>
            <a:ext cx="76755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u="sng">
                <a:latin typeface="Cambria" pitchFamily="18" charset="0"/>
              </a:rPr>
              <a:t>Answer:</a:t>
            </a:r>
            <a:r>
              <a:rPr lang="en-US" sz="4000" b="1" i="1">
                <a:latin typeface="Cambria" pitchFamily="18" charset="0"/>
              </a:rPr>
              <a:t> Samuel de Champlain</a:t>
            </a:r>
            <a:endParaRPr lang="ru-RU" sz="4000" b="1" i="1" u="sng">
              <a:latin typeface="Cambria" pitchFamily="18" charset="0"/>
            </a:endParaRPr>
          </a:p>
        </p:txBody>
      </p:sp>
      <p:pic>
        <p:nvPicPr>
          <p:cNvPr id="24581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6572250" y="14287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C000"/>
                </a:solidFill>
                <a:latin typeface="Century Gothic" pitchFamily="34" charset="0"/>
              </a:rPr>
              <a:t>Canada 30</a:t>
            </a:r>
            <a:endParaRPr lang="ru-RU" sz="2400" b="1" i="1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1071563" y="928688"/>
            <a:ext cx="72866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i="1">
                <a:solidFill>
                  <a:schemeClr val="accent1"/>
                </a:solidFill>
                <a:latin typeface="Cambria" pitchFamily="18" charset="0"/>
              </a:rPr>
              <a:t>What is the name of one of the Great Lakes?</a:t>
            </a:r>
            <a:endParaRPr lang="ru-RU" sz="4400" b="1" i="1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76375" y="3716338"/>
            <a:ext cx="6591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u="sng">
                <a:latin typeface="Cambria" pitchFamily="18" charset="0"/>
              </a:rPr>
              <a:t>Answer:</a:t>
            </a:r>
            <a:r>
              <a:rPr lang="en-US" sz="4000" b="1" i="1">
                <a:latin typeface="Cambria" pitchFamily="18" charset="0"/>
              </a:rPr>
              <a:t> Ontario</a:t>
            </a:r>
            <a:endParaRPr lang="ru-RU" sz="4000" b="1" i="1" u="sng">
              <a:latin typeface="Cambria" pitchFamily="18" charset="0"/>
            </a:endParaRPr>
          </a:p>
        </p:txBody>
      </p:sp>
      <p:pic>
        <p:nvPicPr>
          <p:cNvPr id="25605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1"/>
          <p:cNvSpPr txBox="1">
            <a:spLocks noChangeArrowheads="1"/>
          </p:cNvSpPr>
          <p:nvPr/>
        </p:nvSpPr>
        <p:spPr bwMode="auto">
          <a:xfrm>
            <a:off x="7072313" y="142875"/>
            <a:ext cx="185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>
                <a:solidFill>
                  <a:srgbClr val="FFC000"/>
                </a:solidFill>
                <a:latin typeface="Century Gothic" pitchFamily="34" charset="0"/>
              </a:rPr>
              <a:t>The USA 10</a:t>
            </a:r>
            <a:endParaRPr lang="ru-RU" sz="2400" b="1" i="1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1747" name="TextBox 4"/>
          <p:cNvSpPr txBox="1">
            <a:spLocks noChangeArrowheads="1"/>
          </p:cNvSpPr>
          <p:nvPr/>
        </p:nvSpPr>
        <p:spPr bwMode="auto">
          <a:xfrm>
            <a:off x="857250" y="1357313"/>
            <a:ext cx="771525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i="1">
                <a:solidFill>
                  <a:schemeClr val="accent1"/>
                </a:solidFill>
                <a:latin typeface="Cambria" pitchFamily="18" charset="0"/>
              </a:rPr>
              <a:t>Who discovered America?</a:t>
            </a:r>
            <a:endParaRPr lang="ru-RU" sz="4400" b="1" i="1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258888" y="3500438"/>
            <a:ext cx="65262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i="1" u="sng">
                <a:latin typeface="Cambria" pitchFamily="18" charset="0"/>
              </a:rPr>
              <a:t>Answer</a:t>
            </a:r>
            <a:r>
              <a:rPr lang="en-US" sz="4400" b="1" i="1">
                <a:latin typeface="Cambria" pitchFamily="18" charset="0"/>
              </a:rPr>
              <a:t>: Christopher Columbus</a:t>
            </a:r>
            <a:endParaRPr lang="ru-RU" sz="4400" b="1" i="1" u="sng">
              <a:latin typeface="Cambria" pitchFamily="18" charset="0"/>
            </a:endParaRPr>
          </a:p>
        </p:txBody>
      </p:sp>
      <p:pic>
        <p:nvPicPr>
          <p:cNvPr id="31749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33375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7072313" y="142875"/>
            <a:ext cx="185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>
                <a:solidFill>
                  <a:srgbClr val="FFC000"/>
                </a:solidFill>
                <a:latin typeface="Century Gothic" pitchFamily="34" charset="0"/>
              </a:rPr>
              <a:t>The USA 15</a:t>
            </a:r>
            <a:endParaRPr lang="ru-RU" sz="2400" b="1" i="1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2771" name="TextBox 4"/>
          <p:cNvSpPr txBox="1">
            <a:spLocks noChangeArrowheads="1"/>
          </p:cNvSpPr>
          <p:nvPr/>
        </p:nvSpPr>
        <p:spPr bwMode="auto">
          <a:xfrm>
            <a:off x="1547813" y="1196975"/>
            <a:ext cx="60007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i="1">
                <a:solidFill>
                  <a:schemeClr val="accent1"/>
                </a:solidFill>
                <a:latin typeface="Cambria" pitchFamily="18" charset="0"/>
              </a:rPr>
              <a:t>What is the capital of the USA?</a:t>
            </a:r>
            <a:endParaRPr lang="ru-RU" sz="4400" b="1" i="1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51050" y="4149725"/>
            <a:ext cx="5473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i="1" u="sng">
                <a:latin typeface="Cambria" pitchFamily="18" charset="0"/>
              </a:rPr>
              <a:t>Answer:</a:t>
            </a:r>
            <a:r>
              <a:rPr lang="en-US" sz="4400" b="1" i="1">
                <a:latin typeface="Cambria" pitchFamily="18" charset="0"/>
              </a:rPr>
              <a:t> Washington</a:t>
            </a:r>
            <a:endParaRPr lang="ru-RU" sz="4400" b="1" i="1" u="sng">
              <a:latin typeface="Cambria" pitchFamily="18" charset="0"/>
            </a:endParaRPr>
          </a:p>
        </p:txBody>
      </p:sp>
      <p:pic>
        <p:nvPicPr>
          <p:cNvPr id="32773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333375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1"/>
          <p:cNvSpPr txBox="1">
            <a:spLocks noChangeArrowheads="1"/>
          </p:cNvSpPr>
          <p:nvPr/>
        </p:nvSpPr>
        <p:spPr bwMode="auto">
          <a:xfrm>
            <a:off x="7000875" y="142875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>
                <a:solidFill>
                  <a:srgbClr val="FFC000"/>
                </a:solidFill>
                <a:latin typeface="Century Gothic" pitchFamily="34" charset="0"/>
              </a:rPr>
              <a:t>The USA 20</a:t>
            </a:r>
            <a:endParaRPr lang="ru-RU" sz="2400" b="1" i="1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857250" y="928688"/>
            <a:ext cx="71437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i="1">
                <a:solidFill>
                  <a:schemeClr val="accent1"/>
                </a:solidFill>
                <a:latin typeface="Cambria" pitchFamily="18" charset="0"/>
              </a:rPr>
              <a:t>Who is the head of state in the USA?</a:t>
            </a:r>
            <a:endParaRPr lang="ru-RU" sz="4400" b="1" i="1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2988" y="3860800"/>
            <a:ext cx="7600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i="1" u="sng">
                <a:solidFill>
                  <a:schemeClr val="tx2"/>
                </a:solidFill>
                <a:latin typeface="Cambria" pitchFamily="18" charset="0"/>
              </a:rPr>
              <a:t>Answer:</a:t>
            </a:r>
            <a:r>
              <a:rPr lang="en-US" sz="4800" b="1" i="1">
                <a:solidFill>
                  <a:schemeClr val="tx2"/>
                </a:solidFill>
                <a:latin typeface="Cambria" pitchFamily="18" charset="0"/>
              </a:rPr>
              <a:t> the President</a:t>
            </a:r>
            <a:endParaRPr lang="ru-RU" sz="4800" b="1" i="1" u="sng">
              <a:solidFill>
                <a:schemeClr val="tx2"/>
              </a:solidFill>
              <a:latin typeface="Cambria" pitchFamily="18" charset="0"/>
            </a:endParaRPr>
          </a:p>
        </p:txBody>
      </p:sp>
      <p:pic>
        <p:nvPicPr>
          <p:cNvPr id="33797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889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1"/>
          <p:cNvSpPr txBox="1">
            <a:spLocks noChangeArrowheads="1"/>
          </p:cNvSpPr>
          <p:nvPr/>
        </p:nvSpPr>
        <p:spPr bwMode="auto">
          <a:xfrm>
            <a:off x="6929438" y="142875"/>
            <a:ext cx="2000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dirty="0">
                <a:solidFill>
                  <a:srgbClr val="FFC000"/>
                </a:solidFill>
                <a:latin typeface="Century Gothic" pitchFamily="34" charset="0"/>
              </a:rPr>
              <a:t>The USA </a:t>
            </a:r>
            <a:r>
              <a:rPr lang="en-US" sz="2400" b="1" i="1" dirty="0" smtClean="0">
                <a:solidFill>
                  <a:srgbClr val="FFC000"/>
                </a:solidFill>
                <a:latin typeface="Century Gothic" pitchFamily="34" charset="0"/>
              </a:rPr>
              <a:t>30</a:t>
            </a:r>
            <a:endParaRPr lang="ru-RU" sz="2400" b="1" i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4819" name="TextBox 6"/>
          <p:cNvSpPr txBox="1">
            <a:spLocks noChangeArrowheads="1"/>
          </p:cNvSpPr>
          <p:nvPr/>
        </p:nvSpPr>
        <p:spPr bwMode="auto">
          <a:xfrm>
            <a:off x="827088" y="1484313"/>
            <a:ext cx="75009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>
                <a:solidFill>
                  <a:schemeClr val="accent1"/>
                </a:solidFill>
                <a:latin typeface="Cambria" pitchFamily="18" charset="0"/>
              </a:rPr>
              <a:t>How many states are there in the USA?</a:t>
            </a:r>
            <a:r>
              <a:rPr lang="ru-RU" sz="4000" b="1" i="1">
                <a:solidFill>
                  <a:schemeClr val="accent1"/>
                </a:solidFill>
                <a:latin typeface="Cambria" pitchFamily="18" charset="0"/>
              </a:rPr>
              <a:t>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32138" y="3789363"/>
            <a:ext cx="2857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>
                <a:latin typeface="Cambria" pitchFamily="18" charset="0"/>
              </a:rPr>
              <a:t>Answer: 50</a:t>
            </a:r>
            <a:endParaRPr lang="ru-RU" sz="4000" b="1" i="1">
              <a:latin typeface="Cambria" pitchFamily="18" charset="0"/>
            </a:endParaRPr>
          </a:p>
        </p:txBody>
      </p:sp>
      <p:pic>
        <p:nvPicPr>
          <p:cNvPr id="34821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26035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>
            <a:hlinkClick r:id="" action="ppaction://noaction"/>
          </p:cNvPr>
          <p:cNvSpPr/>
          <p:nvPr/>
        </p:nvSpPr>
        <p:spPr>
          <a:xfrm>
            <a:off x="8715375" y="6429375"/>
            <a:ext cx="428625" cy="428625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10327" name="Group 87"/>
          <p:cNvGraphicFramePr>
            <a:graphicFrameLocks noGrp="1"/>
          </p:cNvGraphicFramePr>
          <p:nvPr/>
        </p:nvGraphicFramePr>
        <p:xfrm>
          <a:off x="500035" y="1142984"/>
          <a:ext cx="8001057" cy="4929222"/>
        </p:xfrm>
        <a:graphic>
          <a:graphicData uri="http://schemas.openxmlformats.org/drawingml/2006/table">
            <a:tbl>
              <a:tblPr/>
              <a:tblGrid>
                <a:gridCol w="3025895"/>
                <a:gridCol w="995032"/>
                <a:gridCol w="995033"/>
                <a:gridCol w="995032"/>
                <a:gridCol w="995033"/>
                <a:gridCol w="995032"/>
              </a:tblGrid>
              <a:tr h="1643074"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 Britain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 action="ppaction://hlinksldjump"/>
                        </a:rPr>
                        <a:t>10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 action="ppaction://hlinksldjump"/>
                        </a:rPr>
                        <a:t>15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 action="ppaction://hlinksldjump"/>
                        </a:rPr>
                        <a:t>20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 action="ppaction://hlinksldjump"/>
                        </a:rPr>
                        <a:t>25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 action="ppaction://hlinksldjump"/>
                        </a:rPr>
                        <a:t>30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3074"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Canada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7" action="ppaction://hlinksldjump"/>
                        </a:rPr>
                        <a:t>10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8" action="ppaction://hlinksldjump"/>
                        </a:rPr>
                        <a:t>15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9" action="ppaction://hlinksldjump"/>
                        </a:rPr>
                        <a:t>20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0" action="ppaction://hlinksldjump"/>
                        </a:rPr>
                        <a:t>25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1" action="ppaction://hlinksldjump"/>
                        </a:rPr>
                        <a:t>30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3074"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USA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2" action="ppaction://hlinksldjump"/>
                        </a:rPr>
                        <a:t>10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3" action="ppaction://hlinksldjump"/>
                        </a:rPr>
                        <a:t>15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4" action="ppaction://hlinksldjump"/>
                        </a:rPr>
                        <a:t>20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5" action="ppaction://hlinksldjump"/>
                        </a:rPr>
                        <a:t>25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" action="ppaction://noaction"/>
                        </a:rPr>
                        <a:t>30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-конечная звезда 4">
            <a:hlinkClick r:id="rId2" action="ppaction://hlinksldjump"/>
          </p:cNvPr>
          <p:cNvSpPr/>
          <p:nvPr/>
        </p:nvSpPr>
        <p:spPr>
          <a:xfrm>
            <a:off x="8429625" y="6215063"/>
            <a:ext cx="500063" cy="485775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7072313" y="142875"/>
            <a:ext cx="1857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 smtClean="0">
                <a:solidFill>
                  <a:srgbClr val="FFC000"/>
                </a:solidFill>
                <a:latin typeface="Century Gothic" pitchFamily="34" charset="0"/>
              </a:rPr>
              <a:t>Great Britain</a:t>
            </a:r>
            <a:r>
              <a:rPr lang="ru-RU" sz="2400" b="1" i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ru-RU" sz="2400" b="1" i="1" dirty="0">
                <a:solidFill>
                  <a:srgbClr val="FFC000"/>
                </a:solidFill>
                <a:latin typeface="Century Gothic" pitchFamily="34" charset="0"/>
              </a:rPr>
              <a:t>10</a:t>
            </a: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1285875" y="1000125"/>
            <a:ext cx="707231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 smtClean="0">
                <a:solidFill>
                  <a:schemeClr val="accent1"/>
                </a:solidFill>
                <a:latin typeface="Cambria" pitchFamily="18" charset="0"/>
              </a:rPr>
              <a:t>How many  parts are there in Great Britain?</a:t>
            </a:r>
            <a:endParaRPr lang="ru-RU" sz="40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71563" y="4071938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>
                <a:latin typeface="Cambria" pitchFamily="18" charset="0"/>
              </a:rPr>
              <a:t>Answer:    </a:t>
            </a:r>
            <a:r>
              <a:rPr lang="en-US" sz="4000" b="1" i="1" dirty="0" smtClean="0">
                <a:latin typeface="Cambria" pitchFamily="18" charset="0"/>
              </a:rPr>
              <a:t>4 </a:t>
            </a:r>
            <a:endParaRPr lang="ru-RU" b="1" i="1" dirty="0"/>
          </a:p>
        </p:txBody>
      </p:sp>
      <p:pic>
        <p:nvPicPr>
          <p:cNvPr id="11269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hlinkClick r:id="rId2" action="ppaction://hlinksldjump"/>
          </p:cNvPr>
          <p:cNvSpPr/>
          <p:nvPr/>
        </p:nvSpPr>
        <p:spPr>
          <a:xfrm>
            <a:off x="8358188" y="6143625"/>
            <a:ext cx="557212" cy="557213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7072313" y="142875"/>
            <a:ext cx="1857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 smtClean="0">
                <a:solidFill>
                  <a:srgbClr val="FFC000"/>
                </a:solidFill>
                <a:latin typeface="Century Gothic" pitchFamily="34" charset="0"/>
              </a:rPr>
              <a:t>Great Britain </a:t>
            </a:r>
            <a:r>
              <a:rPr lang="en-US" sz="2400" b="1" i="1" dirty="0">
                <a:solidFill>
                  <a:srgbClr val="FFC000"/>
                </a:solidFill>
                <a:latin typeface="Century Gothic" pitchFamily="34" charset="0"/>
              </a:rPr>
              <a:t>15</a:t>
            </a:r>
            <a:endParaRPr lang="ru-RU" sz="2400" b="1" i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214438" y="1071563"/>
            <a:ext cx="67865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 smtClean="0">
                <a:solidFill>
                  <a:schemeClr val="accent1"/>
                </a:solidFill>
                <a:latin typeface="Cambria" pitchFamily="18" charset="0"/>
              </a:rPr>
              <a:t>What  river is the  capital  situated?</a:t>
            </a:r>
            <a:endParaRPr lang="ru-RU" sz="40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55650" y="3357563"/>
            <a:ext cx="7777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>
                <a:latin typeface="Cambria" pitchFamily="18" charset="0"/>
              </a:rPr>
              <a:t>Answer</a:t>
            </a:r>
            <a:r>
              <a:rPr lang="ru-RU" sz="4000" b="1" i="1" dirty="0">
                <a:latin typeface="Cambria" pitchFamily="18" charset="0"/>
              </a:rPr>
              <a:t>:</a:t>
            </a:r>
            <a:r>
              <a:rPr lang="en-US" sz="4000" b="1" i="1" dirty="0">
                <a:latin typeface="Cambria" pitchFamily="18" charset="0"/>
              </a:rPr>
              <a:t>   </a:t>
            </a:r>
            <a:r>
              <a:rPr lang="en-US" sz="4000" b="1" i="1" dirty="0" smtClean="0">
                <a:latin typeface="Cambria" pitchFamily="18" charset="0"/>
              </a:rPr>
              <a:t>Thames </a:t>
            </a:r>
            <a:endParaRPr lang="ru-RU" sz="4000" b="1" i="1" dirty="0">
              <a:latin typeface="Cambria" pitchFamily="18" charset="0"/>
            </a:endParaRPr>
          </a:p>
        </p:txBody>
      </p:sp>
      <p:pic>
        <p:nvPicPr>
          <p:cNvPr id="12293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3924300" y="4508500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hlinkClick r:id="rId2" action="ppaction://hlinksldjump"/>
          </p:cNvPr>
          <p:cNvSpPr/>
          <p:nvPr/>
        </p:nvSpPr>
        <p:spPr>
          <a:xfrm>
            <a:off x="8358188" y="6143625"/>
            <a:ext cx="628650" cy="557213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7072313" y="142875"/>
            <a:ext cx="1857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 smtClean="0">
                <a:solidFill>
                  <a:srgbClr val="FFC000"/>
                </a:solidFill>
                <a:latin typeface="Century Gothic" pitchFamily="34" charset="0"/>
              </a:rPr>
              <a:t>Great Britain </a:t>
            </a:r>
            <a:r>
              <a:rPr lang="en-US" sz="2400" b="1" i="1" dirty="0">
                <a:solidFill>
                  <a:srgbClr val="FFC000"/>
                </a:solidFill>
                <a:latin typeface="Century Gothic" pitchFamily="34" charset="0"/>
              </a:rPr>
              <a:t>20</a:t>
            </a:r>
            <a:endParaRPr lang="ru-RU" sz="2400" b="1" i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1428750" y="1000125"/>
            <a:ext cx="70008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>
                <a:solidFill>
                  <a:schemeClr val="accent1"/>
                </a:solidFill>
                <a:latin typeface="Cambria" pitchFamily="18" charset="0"/>
              </a:rPr>
              <a:t>Who is the head of </a:t>
            </a:r>
            <a:r>
              <a:rPr lang="en-US" sz="4000" b="1" i="1" dirty="0" smtClean="0">
                <a:solidFill>
                  <a:schemeClr val="accent1"/>
                </a:solidFill>
                <a:latin typeface="Cambria" pitchFamily="18" charset="0"/>
              </a:rPr>
              <a:t>the   country?</a:t>
            </a:r>
            <a:endParaRPr lang="ru-RU" sz="40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76375" y="3573463"/>
            <a:ext cx="6696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>
                <a:latin typeface="Cambria" pitchFamily="18" charset="0"/>
              </a:rPr>
              <a:t>Answer</a:t>
            </a:r>
            <a:r>
              <a:rPr lang="ru-RU" sz="4000" b="1" i="1" dirty="0">
                <a:latin typeface="Cambria" pitchFamily="18" charset="0"/>
              </a:rPr>
              <a:t>:</a:t>
            </a:r>
            <a:r>
              <a:rPr lang="en-US" sz="4000" b="1" i="1" dirty="0">
                <a:latin typeface="Cambria" pitchFamily="18" charset="0"/>
              </a:rPr>
              <a:t>  the </a:t>
            </a:r>
            <a:r>
              <a:rPr lang="en-US" sz="4000" b="1" i="1" dirty="0" smtClean="0">
                <a:latin typeface="Cambria" pitchFamily="18" charset="0"/>
              </a:rPr>
              <a:t>queen</a:t>
            </a:r>
            <a:endParaRPr lang="ru-RU" sz="4000" b="1" i="1" dirty="0">
              <a:latin typeface="Cambria" pitchFamily="18" charset="0"/>
            </a:endParaRPr>
          </a:p>
        </p:txBody>
      </p:sp>
      <p:pic>
        <p:nvPicPr>
          <p:cNvPr id="13317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hlinkClick r:id="rId2" action="ppaction://hlinksldjump"/>
          </p:cNvPr>
          <p:cNvSpPr/>
          <p:nvPr/>
        </p:nvSpPr>
        <p:spPr>
          <a:xfrm>
            <a:off x="8286750" y="6072188"/>
            <a:ext cx="642938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7072313" y="142875"/>
            <a:ext cx="1857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 smtClean="0">
                <a:solidFill>
                  <a:srgbClr val="FFC000"/>
                </a:solidFill>
                <a:latin typeface="Century Gothic" pitchFamily="34" charset="0"/>
              </a:rPr>
              <a:t>Great Britain </a:t>
            </a:r>
            <a:r>
              <a:rPr lang="en-US" sz="2400" b="1" i="1" dirty="0">
                <a:solidFill>
                  <a:srgbClr val="FFC000"/>
                </a:solidFill>
                <a:latin typeface="Century Gothic" pitchFamily="34" charset="0"/>
              </a:rPr>
              <a:t>25</a:t>
            </a:r>
            <a:endParaRPr lang="ru-RU" sz="2400" b="1" i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214438" y="857250"/>
            <a:ext cx="70008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>
                <a:solidFill>
                  <a:schemeClr val="accent1"/>
                </a:solidFill>
                <a:latin typeface="Cambria" pitchFamily="18" charset="0"/>
              </a:rPr>
              <a:t>When </a:t>
            </a:r>
            <a:r>
              <a:rPr lang="en-US" sz="4000" b="1" i="1" dirty="0" smtClean="0">
                <a:solidFill>
                  <a:schemeClr val="accent1"/>
                </a:solidFill>
                <a:latin typeface="Cambria" pitchFamily="18" charset="0"/>
              </a:rPr>
              <a:t>do  British people  celebrate Christmas?</a:t>
            </a:r>
            <a:endParaRPr lang="ru-RU" sz="40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31913" y="3716338"/>
            <a:ext cx="5662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 smtClean="0">
                <a:latin typeface="Cambria" pitchFamily="18" charset="0"/>
              </a:rPr>
              <a:t>Answer</a:t>
            </a:r>
            <a:r>
              <a:rPr lang="ru-RU" sz="4000" b="1" i="1" dirty="0" smtClean="0">
                <a:latin typeface="Cambria" pitchFamily="18" charset="0"/>
              </a:rPr>
              <a:t>:</a:t>
            </a:r>
            <a:r>
              <a:rPr lang="en-US" sz="4000" b="1" i="1" dirty="0" smtClean="0">
                <a:latin typeface="Cambria" pitchFamily="18" charset="0"/>
              </a:rPr>
              <a:t> 25 December  </a:t>
            </a:r>
            <a:r>
              <a:rPr lang="ru-RU" sz="40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ru-RU" sz="40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14341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6715125" y="214313"/>
            <a:ext cx="2143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 smtClean="0">
                <a:solidFill>
                  <a:srgbClr val="FFC000"/>
                </a:solidFill>
                <a:latin typeface="Century Gothic" pitchFamily="34" charset="0"/>
              </a:rPr>
              <a:t>Great Britain 30</a:t>
            </a:r>
            <a:endParaRPr lang="ru-RU" sz="2400" b="1" i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928688" y="785813"/>
            <a:ext cx="7286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 dirty="0" smtClean="0">
                <a:solidFill>
                  <a:schemeClr val="accent1"/>
                </a:solidFill>
                <a:latin typeface="Cambria" pitchFamily="18" charset="0"/>
              </a:rPr>
              <a:t>What is the home of the Queen?</a:t>
            </a:r>
            <a:endParaRPr lang="ru-RU" sz="36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55875" y="3573463"/>
            <a:ext cx="37861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 u="sng" dirty="0" smtClean="0">
                <a:latin typeface="Cambria" pitchFamily="18" charset="0"/>
              </a:rPr>
              <a:t>Answer</a:t>
            </a:r>
            <a:r>
              <a:rPr lang="en-US" sz="3600" b="1" i="1" u="sng" dirty="0" smtClean="0">
                <a:latin typeface="Cambria" pitchFamily="18" charset="0"/>
              </a:rPr>
              <a:t>:</a:t>
            </a:r>
            <a:r>
              <a:rPr lang="ru-RU" sz="3600" b="1" i="1" u="sng" dirty="0" smtClean="0">
                <a:latin typeface="Cambria" pitchFamily="18" charset="0"/>
              </a:rPr>
              <a:t> </a:t>
            </a:r>
            <a:r>
              <a:rPr lang="en-US" sz="3600" b="1" i="1" u="sng" dirty="0" smtClean="0">
                <a:latin typeface="Cambria" pitchFamily="18" charset="0"/>
              </a:rPr>
              <a:t>Buckingham </a:t>
            </a:r>
            <a:r>
              <a:rPr lang="en-US" sz="3600" b="1" i="1" u="sng" dirty="0" smtClean="0">
                <a:latin typeface="Cambria" pitchFamily="18" charset="0"/>
              </a:rPr>
              <a:t>palace</a:t>
            </a:r>
            <a:r>
              <a:rPr lang="en-US" sz="3600" b="1" i="1" dirty="0" smtClean="0">
                <a:latin typeface="Cambria" pitchFamily="18" charset="0"/>
              </a:rPr>
              <a:t>     </a:t>
            </a:r>
            <a:r>
              <a:rPr lang="ru-RU" sz="3600" b="1" i="1" dirty="0" smtClean="0">
                <a:latin typeface="Cambria" pitchFamily="18" charset="0"/>
              </a:rPr>
              <a:t> </a:t>
            </a:r>
            <a:endParaRPr lang="ru-RU" sz="3600" b="1" i="1" dirty="0">
              <a:latin typeface="Cambria" pitchFamily="18" charset="0"/>
            </a:endParaRPr>
          </a:p>
        </p:txBody>
      </p:sp>
      <p:pic>
        <p:nvPicPr>
          <p:cNvPr id="18437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6572250" y="14287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C000"/>
                </a:solidFill>
                <a:latin typeface="Century Gothic" pitchFamily="34" charset="0"/>
              </a:rPr>
              <a:t>Canada</a:t>
            </a:r>
            <a:r>
              <a:rPr lang="ru-RU" sz="2400" b="1" i="1">
                <a:solidFill>
                  <a:srgbClr val="FFC000"/>
                </a:solidFill>
                <a:latin typeface="Century Gothic" pitchFamily="34" charset="0"/>
              </a:rPr>
              <a:t> 10</a:t>
            </a: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755650" y="1052513"/>
            <a:ext cx="764381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i="1">
                <a:solidFill>
                  <a:schemeClr val="accent1"/>
                </a:solidFill>
                <a:latin typeface="Cambria" pitchFamily="18" charset="0"/>
              </a:rPr>
              <a:t>What is the capital of Canada?</a:t>
            </a:r>
            <a:endParaRPr lang="ru-RU" sz="4400" b="1" i="1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51050" y="3789363"/>
            <a:ext cx="4429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u="sng">
                <a:latin typeface="Cambria" pitchFamily="18" charset="0"/>
              </a:rPr>
              <a:t>Answer: </a:t>
            </a:r>
            <a:r>
              <a:rPr lang="en-US" sz="4000" b="1" i="1">
                <a:latin typeface="Cambria" pitchFamily="18" charset="0"/>
              </a:rPr>
              <a:t>Ottawa</a:t>
            </a:r>
            <a:endParaRPr lang="ru-RU" sz="4000" b="1" i="1" u="sng">
              <a:latin typeface="Cambria" pitchFamily="18" charset="0"/>
            </a:endParaRPr>
          </a:p>
        </p:txBody>
      </p:sp>
      <p:pic>
        <p:nvPicPr>
          <p:cNvPr id="21509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8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6572250" y="14287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C000"/>
                </a:solidFill>
                <a:latin typeface="Century Gothic" pitchFamily="34" charset="0"/>
              </a:rPr>
              <a:t>Canada 15</a:t>
            </a:r>
            <a:endParaRPr lang="ru-RU" sz="2400" b="1" i="1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1143000" y="1357313"/>
            <a:ext cx="7358063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i="1">
                <a:solidFill>
                  <a:schemeClr val="accent1"/>
                </a:solidFill>
                <a:latin typeface="Cambria" pitchFamily="18" charset="0"/>
              </a:rPr>
              <a:t>What are the main cities in Canada except its capital?</a:t>
            </a:r>
            <a:endParaRPr lang="ru-RU" sz="4800" b="1" i="1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11413" y="4149725"/>
            <a:ext cx="41433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Cambria" pitchFamily="18" charset="0"/>
              </a:rPr>
              <a:t>Answer: Montreal and Toronto</a:t>
            </a:r>
            <a:endParaRPr lang="ru-RU" sz="3600" b="1" i="1" u="sng">
              <a:latin typeface="Cambria" pitchFamily="18" charset="0"/>
            </a:endParaRPr>
          </a:p>
        </p:txBody>
      </p:sp>
      <p:pic>
        <p:nvPicPr>
          <p:cNvPr id="22533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42875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</TotalTime>
  <Words>227</Words>
  <Application>Microsoft Office PowerPoint</Application>
  <PresentationFormat>Экран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75</cp:revision>
  <dcterms:created xsi:type="dcterms:W3CDTF">2012-01-21T11:47:29Z</dcterms:created>
  <dcterms:modified xsi:type="dcterms:W3CDTF">2018-02-07T17:56:21Z</dcterms:modified>
</cp:coreProperties>
</file>